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lvl1pPr>
    <a:lvl2pPr marL="0" marR="0" indent="3429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lvl2pPr>
    <a:lvl3pPr marL="0" marR="0" indent="6858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lvl3pPr>
    <a:lvl4pPr marL="0" marR="0" indent="10287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lvl4pPr>
    <a:lvl5pPr marL="0" marR="0" indent="13716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lvl5pPr>
    <a:lvl6pPr marL="0" marR="0" indent="17145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lvl6pPr>
    <a:lvl7pPr marL="0" marR="0" indent="20574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lvl7pPr>
    <a:lvl8pPr marL="0" marR="0" indent="24003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lvl8pPr>
    <a:lvl9pPr marL="0" marR="0" indent="274320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000000">
              <a:alpha val="25000"/>
            </a:srgbClr>
          </a:solidFill>
        </a:fill>
      </a:tcStyle>
    </a:band2H>
    <a:firstCol>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b="def" i="def">
        <a:font>
          <a:latin typeface="Chalkduster"/>
          <a:ea typeface="Chalkduster"/>
          <a:cs typeface="Chalkduster"/>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FFFFFF">
              <a:alpha val="15000"/>
            </a:srgbClr>
          </a:solidFill>
        </a:fill>
      </a:tcStyle>
    </a:band2H>
    <a:firstCol>
      <a:tcTxStyle b="def" i="def">
        <a:font>
          <a:latin typeface="Chalkduster"/>
          <a:ea typeface="Chalkduster"/>
          <a:cs typeface="Chalkduster"/>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def" i="def">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def" i="def">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def" i="def">
        <a:font>
          <a:latin typeface="Chalkduster"/>
          <a:ea typeface="Chalkduster"/>
          <a:cs typeface="Chalkduster"/>
        </a:font>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b="def" i="def"/>
      <a:tcStyle>
        <a:tcBdr/>
        <a:fill>
          <a:solidFill>
            <a:srgbClr val="FFFFFF">
              <a:alpha val="15000"/>
            </a:srgbClr>
          </a:solidFill>
        </a:fill>
      </a:tcStyle>
    </a:band2H>
    <a:firstCol>
      <a:tcTxStyle b="def" i="def">
        <a:font>
          <a:latin typeface="Chalkduster"/>
          <a:ea typeface="Chalkduster"/>
          <a:cs typeface="Chalkduster"/>
        </a:font>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def" i="def">
        <a:font>
          <a:latin typeface="Chalkduster"/>
          <a:ea typeface="Chalkduster"/>
          <a:cs typeface="Chalkduster"/>
        </a:font>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def" i="def">
        <a:font>
          <a:latin typeface="Chalkduster"/>
          <a:ea typeface="Chalkduster"/>
          <a:cs typeface="Chalkduster"/>
        </a:font>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def" i="def">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FFFFFF">
              <a:alpha val="15000"/>
            </a:srgbClr>
          </a:solidFill>
        </a:fill>
      </a:tcStyle>
    </a:band2H>
    <a:firstCol>
      <a:tcTxStyle b="def" i="def">
        <a:font>
          <a:latin typeface="Chalkduster"/>
          <a:ea typeface="Chalkduster"/>
          <a:cs typeface="Chalkduster"/>
        </a:font>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def" i="def">
        <a:font>
          <a:latin typeface="Chalkduster"/>
          <a:ea typeface="Chalkduster"/>
          <a:cs typeface="Chalkduster"/>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def" i="def">
        <a:font>
          <a:latin typeface="Chalkduster"/>
          <a:ea typeface="Chalkduster"/>
          <a:cs typeface="Chalkduster"/>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DEDEDF">
              <a:alpha val="19000"/>
            </a:srgbClr>
          </a:solidFill>
        </a:fill>
      </a:tcStyle>
    </a:band2H>
    <a:firstCol>
      <a:tcTxStyle b="def" i="def">
        <a:font>
          <a:latin typeface="Chalkduster"/>
          <a:ea typeface="Chalkduster"/>
          <a:cs typeface="Chalkduster"/>
        </a:font>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def" i="def">
        <a:font>
          <a:latin typeface="Chalkduster"/>
          <a:ea typeface="Chalkduster"/>
          <a:cs typeface="Chalkduster"/>
        </a:font>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b="def" i="def"/>
      <a:tcStyle>
        <a:tcBdr/>
        <a:fill>
          <a:solidFill>
            <a:srgbClr val="FFFFFF">
              <a:alpha val="15000"/>
            </a:srgbClr>
          </a:solidFill>
        </a:fill>
      </a:tcStyle>
    </a:band2H>
    <a:firstCol>
      <a:tcTxStyle b="def" i="def">
        <a:font>
          <a:latin typeface="Chalkduster"/>
          <a:ea typeface="Chalkduster"/>
          <a:cs typeface="Chalkduster"/>
        </a:font>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def" i="def">
        <a:font>
          <a:latin typeface="Chalkduster"/>
          <a:ea typeface="Chalkduster"/>
          <a:cs typeface="Chalkduster"/>
        </a:font>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def" i="def">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p:nvPr>
            <p:ph type="sldImg"/>
          </p:nvPr>
        </p:nvSpPr>
        <p:spPr>
          <a:xfrm>
            <a:off x="1143000" y="685800"/>
            <a:ext cx="4572000" cy="3429000"/>
          </a:xfrm>
          <a:prstGeom prst="rect">
            <a:avLst/>
          </a:prstGeom>
        </p:spPr>
        <p:txBody>
          <a:bodyPr/>
          <a:lstStyle/>
          <a:p>
            <a:pPr/>
          </a:p>
        </p:txBody>
      </p:sp>
      <p:sp>
        <p:nvSpPr>
          <p:cNvPr id="116" name="Shape 11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a:latin typeface="Lucida Grande"/>
        <a:ea typeface="Lucida Grande"/>
        <a:cs typeface="Lucida Grande"/>
        <a:sym typeface="Lucida Grande"/>
      </a:defRPr>
    </a:lvl1pPr>
    <a:lvl2pPr indent="228600" defTabSz="457200" latinLnBrk="0">
      <a:defRPr>
        <a:latin typeface="Lucida Grande"/>
        <a:ea typeface="Lucida Grande"/>
        <a:cs typeface="Lucida Grande"/>
        <a:sym typeface="Lucida Grande"/>
      </a:defRPr>
    </a:lvl2pPr>
    <a:lvl3pPr indent="457200" defTabSz="457200" latinLnBrk="0">
      <a:defRPr>
        <a:latin typeface="Lucida Grande"/>
        <a:ea typeface="Lucida Grande"/>
        <a:cs typeface="Lucida Grande"/>
        <a:sym typeface="Lucida Grande"/>
      </a:defRPr>
    </a:lvl3pPr>
    <a:lvl4pPr indent="685800" defTabSz="457200" latinLnBrk="0">
      <a:defRPr>
        <a:latin typeface="Lucida Grande"/>
        <a:ea typeface="Lucida Grande"/>
        <a:cs typeface="Lucida Grande"/>
        <a:sym typeface="Lucida Grande"/>
      </a:defRPr>
    </a:lvl4pPr>
    <a:lvl5pPr indent="914400" defTabSz="457200" latinLnBrk="0">
      <a:defRPr>
        <a:latin typeface="Lucida Grande"/>
        <a:ea typeface="Lucida Grande"/>
        <a:cs typeface="Lucida Grande"/>
        <a:sym typeface="Lucida Grande"/>
      </a:defRPr>
    </a:lvl5pPr>
    <a:lvl6pPr indent="1143000" defTabSz="457200" latinLnBrk="0">
      <a:defRPr>
        <a:latin typeface="Lucida Grande"/>
        <a:ea typeface="Lucida Grande"/>
        <a:cs typeface="Lucida Grande"/>
        <a:sym typeface="Lucida Grande"/>
      </a:defRPr>
    </a:lvl6pPr>
    <a:lvl7pPr indent="1371600" defTabSz="457200" latinLnBrk="0">
      <a:defRPr>
        <a:latin typeface="Lucida Grande"/>
        <a:ea typeface="Lucida Grande"/>
        <a:cs typeface="Lucida Grande"/>
        <a:sym typeface="Lucida Grande"/>
      </a:defRPr>
    </a:lvl7pPr>
    <a:lvl8pPr indent="1600200" defTabSz="457200" latinLnBrk="0">
      <a:defRPr>
        <a:latin typeface="Lucida Grande"/>
        <a:ea typeface="Lucida Grande"/>
        <a:cs typeface="Lucida Grande"/>
        <a:sym typeface="Lucida Grande"/>
      </a:defRPr>
    </a:lvl8pPr>
    <a:lvl9pPr indent="1828800" defTabSz="457200" latinLnBrk="0">
      <a:defRPr>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2565400"/>
            <a:ext cx="10464800" cy="2540000"/>
          </a:xfrm>
          <a:prstGeom prst="rect">
            <a:avLst/>
          </a:prstGeom>
        </p:spPr>
        <p:txBody>
          <a:bodyPr anchor="b"/>
          <a:lstStyle/>
          <a:p>
            <a:pPr/>
            <a:r>
              <a:t>Title Text</a:t>
            </a:r>
          </a:p>
        </p:txBody>
      </p:sp>
      <p:sp>
        <p:nvSpPr>
          <p:cNvPr id="12" name="Shape 12"/>
          <p:cNvSpPr/>
          <p:nvPr>
            <p:ph type="body" sz="quarter" idx="1"/>
          </p:nvPr>
        </p:nvSpPr>
        <p:spPr>
          <a:xfrm>
            <a:off x="1270000" y="5207000"/>
            <a:ext cx="10464800" cy="14605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88" name="Shape 88"/>
          <p:cNvSpPr/>
          <p:nvPr>
            <p:ph type="pic" sz="quarter" idx="13"/>
          </p:nvPr>
        </p:nvSpPr>
        <p:spPr>
          <a:xfrm>
            <a:off x="7124700" y="3073400"/>
            <a:ext cx="4140200" cy="5486400"/>
          </a:xfrm>
          <a:prstGeom prst="rect">
            <a:avLst/>
          </a:prstGeom>
          <a:ln w="9525">
            <a:round/>
          </a:ln>
          <a:effectLst>
            <a:outerShdw sx="100000" sy="100000" kx="0" ky="0" algn="b" rotWithShape="0" blurRad="63500" dist="38100" dir="5400000">
              <a:srgbClr val="000000">
                <a:alpha val="75000"/>
              </a:srgbClr>
            </a:outerShdw>
          </a:effectLst>
        </p:spPr>
        <p:txBody>
          <a:bodyPr lIns="91439" tIns="45719" rIns="91439" bIns="45719" anchor="t"/>
          <a:lstStyle/>
          <a:p>
            <a:pPr/>
          </a:p>
        </p:txBody>
      </p:sp>
      <p:sp>
        <p:nvSpPr>
          <p:cNvPr id="89" name="Shape 89"/>
          <p:cNvSpPr/>
          <p:nvPr>
            <p:ph type="title"/>
          </p:nvPr>
        </p:nvSpPr>
        <p:spPr>
          <a:prstGeom prst="rect">
            <a:avLst/>
          </a:prstGeom>
        </p:spPr>
        <p:txBody>
          <a:bodyPr/>
          <a:lstStyle/>
          <a:p>
            <a:pPr/>
            <a:r>
              <a:t>Title Text</a:t>
            </a:r>
          </a:p>
        </p:txBody>
      </p:sp>
      <p:sp>
        <p:nvSpPr>
          <p:cNvPr id="90" name="Shape 90"/>
          <p:cNvSpPr/>
          <p:nvPr>
            <p:ph type="body" sz="half" idx="1"/>
          </p:nvPr>
        </p:nvSpPr>
        <p:spPr>
          <a:xfrm>
            <a:off x="1270000" y="2946400"/>
            <a:ext cx="5105400" cy="5740400"/>
          </a:xfrm>
          <a:prstGeom prst="rect">
            <a:avLst/>
          </a:prstGeom>
        </p:spPr>
        <p:txBody>
          <a:bodyPr/>
          <a:lstStyle>
            <a:lvl1pPr marL="863809" indent="-406609">
              <a:spcBef>
                <a:spcPts val="3600"/>
              </a:spcBef>
              <a:buFont typeface="Gill Sans"/>
              <a:buBlip>
                <a:blip r:embed="rId2"/>
              </a:buBlip>
              <a:defRPr sz="3200"/>
            </a:lvl1pPr>
            <a:lvl2pPr marL="1409909" indent="-406609">
              <a:spcBef>
                <a:spcPts val="3600"/>
              </a:spcBef>
              <a:buFont typeface="Gill Sans"/>
              <a:buBlip>
                <a:blip r:embed="rId2"/>
              </a:buBlip>
              <a:defRPr sz="3200"/>
            </a:lvl2pPr>
            <a:lvl3pPr marL="1943309" indent="-406609">
              <a:spcBef>
                <a:spcPts val="3600"/>
              </a:spcBef>
              <a:buFont typeface="Gill Sans"/>
              <a:buBlip>
                <a:blip r:embed="rId2"/>
              </a:buBlip>
              <a:defRPr sz="3200"/>
            </a:lvl3pPr>
            <a:lvl4pPr marL="2514809" indent="-406609">
              <a:spcBef>
                <a:spcPts val="3600"/>
              </a:spcBef>
              <a:buFont typeface="Gill Sans"/>
              <a:buBlip>
                <a:blip r:embed="rId2"/>
              </a:buBlip>
              <a:defRPr sz="3200"/>
            </a:lvl4pPr>
            <a:lvl5pPr marL="3099009" indent="-406609">
              <a:spcBef>
                <a:spcPts val="3600"/>
              </a:spcBef>
              <a:buFont typeface="Gill Sans"/>
              <a:buBlip>
                <a:blip r:embed="rId2"/>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91" name="Shape 91"/>
          <p:cNvSpPr/>
          <p:nvPr>
            <p:ph type="sldNum" sz="quarter" idx="2"/>
          </p:nvPr>
        </p:nvSpPr>
        <p:spPr>
          <a:xfrm>
            <a:off x="6337301" y="9258300"/>
            <a:ext cx="329261" cy="390669"/>
          </a:xfrm>
          <a:prstGeom prst="rect">
            <a:avLst/>
          </a:prstGeom>
        </p:spPr>
        <p:txBody>
          <a:bodyPr/>
          <a:lstStyle>
            <a:lvl1pPr algn="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98" name="Shape 98"/>
          <p:cNvSpPr/>
          <p:nvPr>
            <p:ph type="title"/>
          </p:nvPr>
        </p:nvSpPr>
        <p:spPr>
          <a:prstGeom prst="rect">
            <a:avLst/>
          </a:prstGeom>
        </p:spPr>
        <p:txBody>
          <a:bodyPr/>
          <a:lstStyle/>
          <a:p>
            <a:pPr/>
            <a:r>
              <a:t>Title Text</a:t>
            </a:r>
          </a:p>
        </p:txBody>
      </p:sp>
      <p:sp>
        <p:nvSpPr>
          <p:cNvPr id="99" name="Shape 99"/>
          <p:cNvSpPr/>
          <p:nvPr>
            <p:ph type="body" sz="half" idx="1"/>
          </p:nvPr>
        </p:nvSpPr>
        <p:spPr>
          <a:xfrm>
            <a:off x="1270000" y="2946400"/>
            <a:ext cx="5105400" cy="5740400"/>
          </a:xfrm>
          <a:prstGeom prst="rect">
            <a:avLst/>
          </a:prstGeom>
        </p:spPr>
        <p:txBody>
          <a:bodyPr/>
          <a:lstStyle>
            <a:lvl1pPr marL="863809" indent="-406609">
              <a:spcBef>
                <a:spcPts val="3600"/>
              </a:spcBef>
              <a:buFont typeface="Gill Sans"/>
              <a:buBlip>
                <a:blip r:embed="rId2"/>
              </a:buBlip>
              <a:defRPr sz="3200"/>
            </a:lvl1pPr>
            <a:lvl2pPr marL="1409909" indent="-406609">
              <a:spcBef>
                <a:spcPts val="3600"/>
              </a:spcBef>
              <a:buFont typeface="Gill Sans"/>
              <a:buBlip>
                <a:blip r:embed="rId2"/>
              </a:buBlip>
              <a:defRPr sz="3200"/>
            </a:lvl2pPr>
            <a:lvl3pPr marL="1943309" indent="-406609">
              <a:spcBef>
                <a:spcPts val="3600"/>
              </a:spcBef>
              <a:buFont typeface="Gill Sans"/>
              <a:buBlip>
                <a:blip r:embed="rId2"/>
              </a:buBlip>
              <a:defRPr sz="3200"/>
            </a:lvl3pPr>
            <a:lvl4pPr marL="2514809" indent="-406609">
              <a:spcBef>
                <a:spcPts val="3600"/>
              </a:spcBef>
              <a:buFont typeface="Gill Sans"/>
              <a:buBlip>
                <a:blip r:embed="rId2"/>
              </a:buBlip>
              <a:defRPr sz="3200"/>
            </a:lvl4pPr>
            <a:lvl5pPr marL="3099009" indent="-406609">
              <a:spcBef>
                <a:spcPts val="3600"/>
              </a:spcBef>
              <a:buFont typeface="Gill Sans"/>
              <a:buBlip>
                <a:blip r:embed="rId2"/>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100" name="Shape 10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107" name="Shape 107"/>
          <p:cNvSpPr/>
          <p:nvPr>
            <p:ph type="title"/>
          </p:nvPr>
        </p:nvSpPr>
        <p:spPr>
          <a:prstGeom prst="rect">
            <a:avLst/>
          </a:prstGeom>
        </p:spPr>
        <p:txBody>
          <a:bodyPr/>
          <a:lstStyle/>
          <a:p>
            <a:pPr/>
            <a:r>
              <a:t>Title Text</a:t>
            </a:r>
          </a:p>
        </p:txBody>
      </p:sp>
      <p:sp>
        <p:nvSpPr>
          <p:cNvPr id="108" name="Shape 108"/>
          <p:cNvSpPr/>
          <p:nvPr>
            <p:ph type="body" sz="quarter" idx="1"/>
          </p:nvPr>
        </p:nvSpPr>
        <p:spPr>
          <a:xfrm>
            <a:off x="7607300" y="2946400"/>
            <a:ext cx="4127500" cy="5740400"/>
          </a:xfrm>
          <a:prstGeom prst="rect">
            <a:avLst/>
          </a:prstGeom>
        </p:spPr>
        <p:txBody>
          <a:bodyPr/>
          <a:lstStyle>
            <a:lvl1pPr marL="863809" indent="-406609">
              <a:spcBef>
                <a:spcPts val="3600"/>
              </a:spcBef>
              <a:buFont typeface="Gill Sans"/>
              <a:buBlip>
                <a:blip r:embed="rId2"/>
              </a:buBlip>
              <a:defRPr sz="3200"/>
            </a:lvl1pPr>
            <a:lvl2pPr marL="1409909" indent="-406609">
              <a:spcBef>
                <a:spcPts val="3600"/>
              </a:spcBef>
              <a:buFont typeface="Gill Sans"/>
              <a:buBlip>
                <a:blip r:embed="rId2"/>
              </a:buBlip>
              <a:defRPr sz="3200"/>
            </a:lvl2pPr>
            <a:lvl3pPr marL="1943309" indent="-406609">
              <a:spcBef>
                <a:spcPts val="3600"/>
              </a:spcBef>
              <a:buFont typeface="Gill Sans"/>
              <a:buBlip>
                <a:blip r:embed="rId2"/>
              </a:buBlip>
              <a:defRPr sz="3200"/>
            </a:lvl3pPr>
            <a:lvl4pPr marL="2514809" indent="-406609">
              <a:spcBef>
                <a:spcPts val="3600"/>
              </a:spcBef>
              <a:buFont typeface="Gill Sans"/>
              <a:buBlip>
                <a:blip r:embed="rId2"/>
              </a:buBlip>
              <a:defRPr sz="3200"/>
            </a:lvl4pPr>
            <a:lvl5pPr marL="3099009" indent="-406609">
              <a:spcBef>
                <a:spcPts val="3600"/>
              </a:spcBef>
              <a:buFont typeface="Gill Sans"/>
              <a:buBlip>
                <a:blip r:embed="rId2"/>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109" name="Shape 10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Title Text</a:t>
            </a:r>
          </a:p>
        </p:txBody>
      </p:sp>
      <p:sp>
        <p:nvSpPr>
          <p:cNvPr id="21" name="Shape 21"/>
          <p:cNvSpPr/>
          <p:nvPr>
            <p:ph type="body" idx="1"/>
          </p:nvPr>
        </p:nvSpPr>
        <p:spPr>
          <a:xfrm>
            <a:off x="1270000" y="2946400"/>
            <a:ext cx="10464800" cy="5740400"/>
          </a:xfrm>
          <a:prstGeom prst="rect">
            <a:avLst/>
          </a:prstGeom>
        </p:spPr>
        <p:txBody>
          <a:bodyPr/>
          <a:lstStyle>
            <a:lvl1pPr>
              <a:spcBef>
                <a:spcPts val="3000"/>
              </a:spcBef>
              <a:buBlip>
                <a:blip r:embed="rId2"/>
              </a:buBlip>
            </a:lvl1pPr>
            <a:lvl2pPr>
              <a:spcBef>
                <a:spcPts val="3000"/>
              </a:spcBef>
              <a:buBlip>
                <a:blip r:embed="rId2"/>
              </a:buBlip>
            </a:lvl2pPr>
            <a:lvl3pPr>
              <a:spcBef>
                <a:spcPts val="3000"/>
              </a:spcBef>
              <a:buBlip>
                <a:blip r:embed="rId2"/>
              </a:buBlip>
            </a:lvl3pPr>
            <a:lvl4pPr>
              <a:spcBef>
                <a:spcPts val="3000"/>
              </a:spcBef>
              <a:buBlip>
                <a:blip r:embed="rId2"/>
              </a:buBlip>
            </a:lvl4pPr>
            <a:lvl5pPr>
              <a:spcBef>
                <a:spcPts val="3000"/>
              </a:spcBef>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29" name="Shape 29"/>
          <p:cNvSpPr/>
          <p:nvPr>
            <p:ph type="title"/>
          </p:nvPr>
        </p:nvSpPr>
        <p:spPr>
          <a:prstGeom prst="rect">
            <a:avLst/>
          </a:prstGeom>
        </p:spPr>
        <p:txBody>
          <a:bodyPr/>
          <a:lstStyle/>
          <a:p>
            <a:pPr/>
            <a:r>
              <a:t>Title Text</a:t>
            </a:r>
          </a:p>
        </p:txBody>
      </p:sp>
      <p:sp>
        <p:nvSpPr>
          <p:cNvPr id="30" name="Shape 30"/>
          <p:cNvSpPr/>
          <p:nvPr>
            <p:ph type="body" idx="1"/>
          </p:nvPr>
        </p:nvSpPr>
        <p:spPr>
          <a:xfrm>
            <a:off x="1270000" y="2946400"/>
            <a:ext cx="10464800" cy="5740400"/>
          </a:xfrm>
          <a:prstGeom prst="rect">
            <a:avLst/>
          </a:prstGeom>
        </p:spPr>
        <p:txBody>
          <a:bodyPr numCol="2" spcCol="523240" anchor="t"/>
          <a:lstStyle>
            <a:lvl1pPr marL="863809" indent="-406609">
              <a:spcBef>
                <a:spcPts val="3600"/>
              </a:spcBef>
              <a:buFont typeface="Gill Sans"/>
              <a:buBlip>
                <a:blip r:embed="rId2"/>
              </a:buBlip>
              <a:defRPr sz="3200"/>
            </a:lvl1pPr>
            <a:lvl2pPr marL="1409909" indent="-406609">
              <a:spcBef>
                <a:spcPts val="3600"/>
              </a:spcBef>
              <a:buFont typeface="Gill Sans"/>
              <a:buBlip>
                <a:blip r:embed="rId2"/>
              </a:buBlip>
              <a:defRPr sz="3200"/>
            </a:lvl2pPr>
            <a:lvl3pPr marL="1943309" indent="-406609">
              <a:spcBef>
                <a:spcPts val="3600"/>
              </a:spcBef>
              <a:buFont typeface="Gill Sans"/>
              <a:buBlip>
                <a:blip r:embed="rId2"/>
              </a:buBlip>
              <a:defRPr sz="3200"/>
            </a:lvl3pPr>
            <a:lvl4pPr marL="2514809" indent="-406609">
              <a:spcBef>
                <a:spcPts val="3600"/>
              </a:spcBef>
              <a:buFont typeface="Gill Sans"/>
              <a:buBlip>
                <a:blip r:embed="rId2"/>
              </a:buBlip>
              <a:defRPr sz="3200"/>
            </a:lvl4pPr>
            <a:lvl5pPr marL="3099009" indent="-406609">
              <a:spcBef>
                <a:spcPts val="3600"/>
              </a:spcBef>
              <a:buFont typeface="Gill Sans"/>
              <a:buBlip>
                <a:blip r:embed="rId2"/>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38" name="Shape 38"/>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39" name="Shape 3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46" name="Shape 4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53" name="Shape 53"/>
          <p:cNvSpPr/>
          <p:nvPr>
            <p:ph type="title"/>
          </p:nvPr>
        </p:nvSpPr>
        <p:spPr>
          <a:prstGeom prst="rect">
            <a:avLst/>
          </a:prstGeom>
        </p:spPr>
        <p:txBody>
          <a:bodyPr/>
          <a:lstStyle/>
          <a:p>
            <a:pPr/>
            <a:r>
              <a:t>Title Text</a:t>
            </a:r>
          </a:p>
        </p:txBody>
      </p:sp>
      <p:sp>
        <p:nvSpPr>
          <p:cNvPr id="54" name="Shape 5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61" name="Shape 61"/>
          <p:cNvSpPr/>
          <p:nvPr>
            <p:ph type="title"/>
          </p:nvPr>
        </p:nvSpPr>
        <p:spPr>
          <a:xfrm>
            <a:off x="1270000" y="3606800"/>
            <a:ext cx="10464800" cy="2540000"/>
          </a:xfrm>
          <a:prstGeom prst="rect">
            <a:avLst/>
          </a:prstGeom>
        </p:spPr>
        <p:txBody>
          <a:bodyPr/>
          <a:lstStyle/>
          <a:p>
            <a:pPr/>
            <a:r>
              <a:t>Title Text</a:t>
            </a:r>
          </a:p>
        </p:txBody>
      </p:sp>
      <p:sp>
        <p:nvSpPr>
          <p:cNvPr id="62" name="Shape 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69" name="Shape 69"/>
          <p:cNvSpPr/>
          <p:nvPr>
            <p:ph type="pic" sz="quarter" idx="13"/>
          </p:nvPr>
        </p:nvSpPr>
        <p:spPr>
          <a:xfrm>
            <a:off x="3771900" y="2673350"/>
            <a:ext cx="5461000" cy="4127500"/>
          </a:xfrm>
          <a:prstGeom prst="rect">
            <a:avLst/>
          </a:prstGeom>
          <a:ln w="9525">
            <a:round/>
          </a:ln>
          <a:effectLst>
            <a:outerShdw sx="100000" sy="100000" kx="0" ky="0" algn="b" rotWithShape="0" blurRad="63500" dist="38100" dir="5400000">
              <a:srgbClr val="000000">
                <a:alpha val="75000"/>
              </a:srgbClr>
            </a:outerShdw>
          </a:effectLst>
        </p:spPr>
        <p:txBody>
          <a:bodyPr lIns="91439" tIns="45719" rIns="91439" bIns="45719" anchor="t"/>
          <a:lstStyle/>
          <a:p>
            <a:pPr/>
          </a:p>
        </p:txBody>
      </p:sp>
      <p:sp>
        <p:nvSpPr>
          <p:cNvPr id="70" name="Shape 70"/>
          <p:cNvSpPr/>
          <p:nvPr>
            <p:ph type="title"/>
          </p:nvPr>
        </p:nvSpPr>
        <p:spPr>
          <a:xfrm>
            <a:off x="1270000" y="7366000"/>
            <a:ext cx="10464800" cy="1828800"/>
          </a:xfrm>
          <a:prstGeom prst="rect">
            <a:avLst/>
          </a:prstGeom>
        </p:spPr>
        <p:txBody>
          <a:bodyPr/>
          <a:lstStyle/>
          <a:p>
            <a:pPr/>
            <a:r>
              <a:t>Title Text</a:t>
            </a:r>
          </a:p>
        </p:txBody>
      </p:sp>
      <p:sp>
        <p:nvSpPr>
          <p:cNvPr id="71" name="Shape 7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78" name="Shape 78"/>
          <p:cNvSpPr/>
          <p:nvPr>
            <p:ph type="pic" sz="quarter" idx="13"/>
          </p:nvPr>
        </p:nvSpPr>
        <p:spPr>
          <a:xfrm>
            <a:off x="7124700" y="2133600"/>
            <a:ext cx="4140200" cy="5486400"/>
          </a:xfrm>
          <a:prstGeom prst="rect">
            <a:avLst/>
          </a:prstGeom>
          <a:ln w="9525">
            <a:round/>
          </a:ln>
          <a:effectLst>
            <a:outerShdw sx="100000" sy="100000" kx="0" ky="0" algn="b" rotWithShape="0" blurRad="63500" dist="38100" dir="5400000">
              <a:srgbClr val="000000">
                <a:alpha val="75000"/>
              </a:srgbClr>
            </a:outerShdw>
          </a:effectLst>
        </p:spPr>
        <p:txBody>
          <a:bodyPr lIns="91439" tIns="45719" rIns="91439" bIns="45719" anchor="t"/>
          <a:lstStyle/>
          <a:p>
            <a:pPr/>
          </a:p>
        </p:txBody>
      </p:sp>
      <p:sp>
        <p:nvSpPr>
          <p:cNvPr id="79" name="Shape 79"/>
          <p:cNvSpPr/>
          <p:nvPr>
            <p:ph type="title"/>
          </p:nvPr>
        </p:nvSpPr>
        <p:spPr>
          <a:xfrm>
            <a:off x="596900" y="1790700"/>
            <a:ext cx="6032500" cy="3048000"/>
          </a:xfrm>
          <a:prstGeom prst="rect">
            <a:avLst/>
          </a:prstGeom>
        </p:spPr>
        <p:txBody>
          <a:bodyPr anchor="b"/>
          <a:lstStyle>
            <a:lvl1pPr>
              <a:defRPr sz="6000"/>
            </a:lvl1pPr>
          </a:lstStyle>
          <a:p>
            <a:pPr/>
            <a:r>
              <a:t>Title Text</a:t>
            </a:r>
          </a:p>
        </p:txBody>
      </p:sp>
      <p:sp>
        <p:nvSpPr>
          <p:cNvPr id="80" name="Shape 80"/>
          <p:cNvSpPr/>
          <p:nvPr>
            <p:ph type="body" sz="quarter" idx="1"/>
          </p:nvPr>
        </p:nvSpPr>
        <p:spPr>
          <a:xfrm>
            <a:off x="596900" y="4940300"/>
            <a:ext cx="6032500" cy="30480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81" name="Shape 8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body" idx="1"/>
          </p:nvPr>
        </p:nvSpPr>
        <p:spPr>
          <a:xfrm>
            <a:off x="1270000" y="1066800"/>
            <a:ext cx="10464800" cy="762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1270000" y="203200"/>
            <a:ext cx="10464800" cy="254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
        <p:nvSpPr>
          <p:cNvPr id="4" name="Shape 4"/>
          <p:cNvSpPr/>
          <p:nvPr>
            <p:ph type="sldNum" sz="quarter" idx="2"/>
          </p:nvPr>
        </p:nvSpPr>
        <p:spPr>
          <a:xfrm>
            <a:off x="6337300" y="9258300"/>
            <a:ext cx="329261" cy="390669"/>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board"/>
        </a:defRPr>
      </a:lvl1pPr>
      <a:lvl2pPr marL="0" marR="0" indent="2286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board"/>
        </a:defRPr>
      </a:lvl2pPr>
      <a:lvl3pPr marL="0" marR="0" indent="4572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board"/>
        </a:defRPr>
      </a:lvl3pPr>
      <a:lvl4pPr marL="0" marR="0" indent="6858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board"/>
        </a:defRPr>
      </a:lvl4pPr>
      <a:lvl5pPr marL="0" marR="0" indent="9144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board"/>
        </a:defRPr>
      </a:lvl5pPr>
      <a:lvl6pPr marL="0" marR="0" indent="11430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board"/>
        </a:defRPr>
      </a:lvl6pPr>
      <a:lvl7pPr marL="0" marR="0" indent="13716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board"/>
        </a:defRPr>
      </a:lvl7pPr>
      <a:lvl8pPr marL="0" marR="0" indent="16002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board"/>
        </a:defRPr>
      </a:lvl8pPr>
      <a:lvl9pPr marL="0" marR="0" indent="1828800" algn="ctr" defTabSz="457200" rtl="0" latinLnBrk="0">
        <a:lnSpc>
          <a:spcPct val="100000"/>
        </a:lnSpc>
        <a:spcBef>
          <a:spcPts val="0"/>
        </a:spcBef>
        <a:spcAft>
          <a:spcPts val="0"/>
        </a:spcAft>
        <a:buClrTx/>
        <a:buSzTx/>
        <a:buFontTx/>
        <a:buNone/>
        <a:tabLst/>
        <a:defRPr b="0" baseline="0" cap="none" i="0" spc="0" strike="noStrike" sz="7200" u="none">
          <a:ln>
            <a:noFill/>
          </a:ln>
          <a:solidFill>
            <a:srgbClr val="FFFFFF"/>
          </a:solidFill>
          <a:uFillTx/>
          <a:latin typeface="+mn-lt"/>
          <a:ea typeface="+mn-ea"/>
          <a:cs typeface="+mn-cs"/>
          <a:sym typeface="Chalkboard"/>
        </a:defRPr>
      </a:lvl9pPr>
    </p:titleStyle>
    <p:bodyStyle>
      <a:lvl1pPr marL="893697" marR="0" indent="-436497" algn="l" defTabSz="457200" rtl="0" latinLnBrk="0">
        <a:lnSpc>
          <a:spcPct val="100000"/>
        </a:lnSpc>
        <a:spcBef>
          <a:spcPts val="60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board"/>
        </a:defRPr>
      </a:lvl1pPr>
      <a:lvl2pPr marL="1439797" marR="0" indent="-436497" algn="l" defTabSz="457200" rtl="0" latinLnBrk="0">
        <a:lnSpc>
          <a:spcPct val="100000"/>
        </a:lnSpc>
        <a:spcBef>
          <a:spcPts val="60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board"/>
        </a:defRPr>
      </a:lvl2pPr>
      <a:lvl3pPr marL="1973197" marR="0" indent="-436497" algn="l" defTabSz="457200" rtl="0" latinLnBrk="0">
        <a:lnSpc>
          <a:spcPct val="100000"/>
        </a:lnSpc>
        <a:spcBef>
          <a:spcPts val="60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board"/>
        </a:defRPr>
      </a:lvl3pPr>
      <a:lvl4pPr marL="2544697" marR="0" indent="-436497" algn="l" defTabSz="457200" rtl="0" latinLnBrk="0">
        <a:lnSpc>
          <a:spcPct val="100000"/>
        </a:lnSpc>
        <a:spcBef>
          <a:spcPts val="60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board"/>
        </a:defRPr>
      </a:lvl4pPr>
      <a:lvl5pPr marL="3128897" marR="0" indent="-436497" algn="l" defTabSz="457200" rtl="0" latinLnBrk="0">
        <a:lnSpc>
          <a:spcPct val="100000"/>
        </a:lnSpc>
        <a:spcBef>
          <a:spcPts val="60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board"/>
        </a:defRPr>
      </a:lvl5pPr>
      <a:lvl6pPr marL="3484497" marR="0" indent="-436497" algn="l" defTabSz="457200" rtl="0" latinLnBrk="0">
        <a:lnSpc>
          <a:spcPct val="100000"/>
        </a:lnSpc>
        <a:spcBef>
          <a:spcPts val="60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board"/>
        </a:defRPr>
      </a:lvl6pPr>
      <a:lvl7pPr marL="3840097" marR="0" indent="-436497" algn="l" defTabSz="457200" rtl="0" latinLnBrk="0">
        <a:lnSpc>
          <a:spcPct val="100000"/>
        </a:lnSpc>
        <a:spcBef>
          <a:spcPts val="60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board"/>
        </a:defRPr>
      </a:lvl7pPr>
      <a:lvl8pPr marL="4195697" marR="0" indent="-436497" algn="l" defTabSz="457200" rtl="0" latinLnBrk="0">
        <a:lnSpc>
          <a:spcPct val="100000"/>
        </a:lnSpc>
        <a:spcBef>
          <a:spcPts val="60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board"/>
        </a:defRPr>
      </a:lvl8pPr>
      <a:lvl9pPr marL="4551297" marR="0" indent="-436497" algn="l" defTabSz="457200" rtl="0" latinLnBrk="0">
        <a:lnSpc>
          <a:spcPct val="100000"/>
        </a:lnSpc>
        <a:spcBef>
          <a:spcPts val="6000"/>
        </a:spcBef>
        <a:spcAft>
          <a:spcPts val="0"/>
        </a:spcAft>
        <a:buClrTx/>
        <a:buSzPct val="43000"/>
        <a:buFontTx/>
        <a:buBlip>
          <a:blip r:embed="rId3"/>
        </a:buBlip>
        <a:tabLst/>
        <a:defRPr b="0" baseline="0" cap="none" i="0" spc="0" strike="noStrike" sz="3600" u="none">
          <a:ln>
            <a:noFill/>
          </a:ln>
          <a:solidFill>
            <a:srgbClr val="FFFFFF"/>
          </a:solidFill>
          <a:uFillTx/>
          <a:latin typeface="+mn-lt"/>
          <a:ea typeface="+mn-ea"/>
          <a:cs typeface="+mn-cs"/>
          <a:sym typeface="Chalkboard"/>
        </a:defRPr>
      </a:lvl9pPr>
    </p:bodyStyle>
    <p:otherStyle>
      <a:lvl1pPr marL="0" marR="0" indent="0" algn="ctr" defTabSz="457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board"/>
        </a:defRPr>
      </a:lvl1pPr>
      <a:lvl2pPr marL="0" marR="0" indent="228600" algn="ctr" defTabSz="457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board"/>
        </a:defRPr>
      </a:lvl2pPr>
      <a:lvl3pPr marL="0" marR="0" indent="457200" algn="ctr" defTabSz="457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board"/>
        </a:defRPr>
      </a:lvl3pPr>
      <a:lvl4pPr marL="0" marR="0" indent="685800" algn="ctr" defTabSz="457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board"/>
        </a:defRPr>
      </a:lvl4pPr>
      <a:lvl5pPr marL="0" marR="0" indent="914400" algn="ctr" defTabSz="457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board"/>
        </a:defRPr>
      </a:lvl5pPr>
      <a:lvl6pPr marL="0" marR="0" indent="1143000" algn="ctr" defTabSz="457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board"/>
        </a:defRPr>
      </a:lvl6pPr>
      <a:lvl7pPr marL="0" marR="0" indent="1371600" algn="ctr" defTabSz="457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board"/>
        </a:defRPr>
      </a:lvl7pPr>
      <a:lvl8pPr marL="0" marR="0" indent="1600200" algn="ctr" defTabSz="457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board"/>
        </a:defRPr>
      </a:lvl8pPr>
      <a:lvl9pPr marL="0" marR="0" indent="1828800" algn="ctr" defTabSz="457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Chalkboard"/>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 Id="rId3" Type="http://schemas.openxmlformats.org/officeDocument/2006/relationships/image" Target="../media/image2.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 Id="rId3"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 Id="rId3" Type="http://schemas.openxmlformats.org/officeDocument/2006/relationships/image" Target="../media/image2.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ph type="ctrTitle"/>
          </p:nvPr>
        </p:nvSpPr>
        <p:spPr>
          <a:xfrm>
            <a:off x="1270000" y="2667000"/>
            <a:ext cx="10464800" cy="2540000"/>
          </a:xfrm>
          <a:prstGeom prst="rect">
            <a:avLst/>
          </a:prstGeom>
        </p:spPr>
        <p:txBody>
          <a:bodyPr/>
          <a:lstStyle/>
          <a:p>
            <a:pPr>
              <a:defRPr sz="6400"/>
            </a:pPr>
            <a:r>
              <a:t>micro-service architecture:</a:t>
            </a:r>
          </a:p>
          <a:p>
            <a:pPr>
              <a:defRPr sz="6400"/>
            </a:pPr>
            <a:r>
              <a:t>the essentials</a:t>
            </a:r>
          </a:p>
        </p:txBody>
      </p:sp>
      <p:sp>
        <p:nvSpPr>
          <p:cNvPr id="119" name="Shape 119"/>
          <p:cNvSpPr/>
          <p:nvPr>
            <p:ph type="subTitle" sz="quarter" idx="1"/>
          </p:nvPr>
        </p:nvSpPr>
        <p:spPr>
          <a:xfrm>
            <a:off x="1270000" y="5245100"/>
            <a:ext cx="10464800" cy="1778000"/>
          </a:xfrm>
          <a:prstGeom prst="rect">
            <a:avLst/>
          </a:prstGeom>
        </p:spPr>
        <p:txBody>
          <a:bodyPr/>
          <a:lstStyle/>
          <a:p>
            <a:pPr/>
            <a:r>
              <a:t>David West, Ph.D.</a:t>
            </a:r>
          </a:p>
          <a:p>
            <a:pPr/>
            <a:r>
              <a:t>CEE-SECR 2016</a:t>
            </a:r>
          </a:p>
          <a:p>
            <a:pPr/>
            <a:r>
              <a:t>Moscow</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title"/>
          </p:nvPr>
        </p:nvSpPr>
        <p:spPr>
          <a:xfrm>
            <a:off x="1270000" y="203200"/>
            <a:ext cx="10464800" cy="1547763"/>
          </a:xfrm>
          <a:prstGeom prst="rect">
            <a:avLst/>
          </a:prstGeom>
        </p:spPr>
        <p:txBody>
          <a:bodyPr/>
          <a:lstStyle>
            <a:lvl1pPr>
              <a:defRPr sz="6400"/>
            </a:lvl1pPr>
          </a:lstStyle>
          <a:p>
            <a:pPr/>
            <a:r>
              <a:t>Services</a:t>
            </a:r>
          </a:p>
        </p:txBody>
      </p:sp>
      <p:sp>
        <p:nvSpPr>
          <p:cNvPr id="159" name="Shape 159"/>
          <p:cNvSpPr/>
          <p:nvPr/>
        </p:nvSpPr>
        <p:spPr>
          <a:xfrm>
            <a:off x="3200400" y="3225800"/>
            <a:ext cx="6604001" cy="3530600"/>
          </a:xfrm>
          <a:prstGeom prst="rect">
            <a:avLst/>
          </a:prstGeom>
          <a:blipFill>
            <a:blip r:embed="rId2"/>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a:defRPr>
                <a:effectLst>
                  <a:outerShdw sx="100000" sy="100000" kx="0" ky="0" algn="b" rotWithShape="0" blurRad="63500" dist="25400" dir="2700000">
                    <a:srgbClr val="000000">
                      <a:alpha val="70000"/>
                    </a:srgbClr>
                  </a:outerShdw>
                </a:effectLst>
              </a:defRPr>
            </a:pPr>
          </a:p>
        </p:txBody>
      </p:sp>
      <p:sp>
        <p:nvSpPr>
          <p:cNvPr id="160" name="Shape 160"/>
          <p:cNvSpPr/>
          <p:nvPr/>
        </p:nvSpPr>
        <p:spPr>
          <a:xfrm>
            <a:off x="3219828" y="3170670"/>
            <a:ext cx="2450652" cy="36408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400"/>
            </a:pPr>
            <a:r>
              <a:t>MSP Name</a:t>
            </a:r>
          </a:p>
          <a:p>
            <a:pPr algn="l">
              <a:defRPr sz="2400"/>
            </a:pPr>
            <a:r>
              <a:t> - service one</a:t>
            </a:r>
          </a:p>
          <a:p>
            <a:pPr algn="l">
              <a:defRPr sz="2400"/>
            </a:pPr>
          </a:p>
          <a:p>
            <a:pPr algn="l">
              <a:defRPr sz="2400"/>
            </a:pPr>
            <a:r>
              <a:t> - service two</a:t>
            </a:r>
          </a:p>
          <a:p>
            <a:pPr algn="l">
              <a:defRPr sz="2400"/>
            </a:pPr>
          </a:p>
          <a:p>
            <a:pPr algn="l">
              <a:defRPr sz="2400"/>
            </a:pPr>
            <a:r>
              <a:t> - service three</a:t>
            </a:r>
          </a:p>
          <a:p>
            <a:pPr algn="l">
              <a:defRPr sz="2400"/>
            </a:pPr>
          </a:p>
          <a:p>
            <a:pPr algn="l">
              <a:defRPr sz="2400"/>
            </a:pPr>
            <a:r>
              <a:t> - service four</a:t>
            </a:r>
          </a:p>
        </p:txBody>
      </p:sp>
      <p:pic>
        <p:nvPicPr>
          <p:cNvPr id="161" name=""/>
          <p:cNvPicPr>
            <a:picLocks noChangeAspect="0"/>
          </p:cNvPicPr>
          <p:nvPr/>
        </p:nvPicPr>
        <p:blipFill>
          <a:blip r:embed="rId3">
            <a:extLst/>
          </a:blip>
          <a:stretch>
            <a:fillRect/>
          </a:stretch>
        </p:blipFill>
        <p:spPr>
          <a:xfrm>
            <a:off x="3138785" y="3623319"/>
            <a:ext cx="6727230" cy="88901"/>
          </a:xfrm>
          <a:prstGeom prst="rect">
            <a:avLst/>
          </a:prstGeom>
        </p:spPr>
      </p:pic>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title"/>
          </p:nvPr>
        </p:nvSpPr>
        <p:spPr>
          <a:xfrm>
            <a:off x="1270000" y="203200"/>
            <a:ext cx="10464800" cy="1623914"/>
          </a:xfrm>
          <a:prstGeom prst="rect">
            <a:avLst/>
          </a:prstGeom>
        </p:spPr>
        <p:txBody>
          <a:bodyPr/>
          <a:lstStyle>
            <a:lvl1pPr>
              <a:defRPr sz="6400"/>
            </a:lvl1pPr>
          </a:lstStyle>
          <a:p>
            <a:pPr/>
            <a:r>
              <a:t>Knowledge Required</a:t>
            </a:r>
          </a:p>
        </p:txBody>
      </p:sp>
      <p:sp>
        <p:nvSpPr>
          <p:cNvPr id="165" name="Shape 165"/>
          <p:cNvSpPr/>
          <p:nvPr/>
        </p:nvSpPr>
        <p:spPr>
          <a:xfrm>
            <a:off x="-19710" y="1723881"/>
            <a:ext cx="13044220" cy="295303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lvl1pPr>
          </a:lstStyle>
          <a:p>
            <a:pPr/>
            <a:r>
              <a:t>For each service, what information must I have access to in order to provide that service. E.g. If I can tell you my age, I need to know my age, but that changes constantly so it needs to be calculated anew each time you ask me, therefore I need to know my date-of-birth and today’s date.</a:t>
            </a:r>
          </a:p>
        </p:txBody>
      </p:sp>
      <p:sp>
        <p:nvSpPr>
          <p:cNvPr id="166" name="Shape 166"/>
          <p:cNvSpPr/>
          <p:nvPr/>
        </p:nvSpPr>
        <p:spPr>
          <a:xfrm>
            <a:off x="190282" y="5495275"/>
            <a:ext cx="12624236" cy="35890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600"/>
            </a:pPr>
            <a:r>
              <a:t>I have four ways that I can access that information:</a:t>
            </a:r>
          </a:p>
          <a:p>
            <a:pPr algn="l">
              <a:defRPr sz="3600"/>
            </a:pPr>
            <a:r>
              <a:t> </a:t>
            </a:r>
            <a:r>
              <a:rPr sz="3000"/>
              <a:t>- I can remember it (store in a variable)</a:t>
            </a:r>
            <a:endParaRPr sz="3000"/>
          </a:p>
          <a:p>
            <a:pPr algn="l">
              <a:defRPr sz="3000"/>
            </a:pPr>
            <a:r>
              <a:t> - the service requester can provide it (message argument)</a:t>
            </a:r>
          </a:p>
          <a:p>
            <a:pPr algn="l">
              <a:defRPr sz="3000"/>
            </a:pPr>
            <a:r>
              <a:t> - I can ask some other MSP for it (in which case I need to know the name of the MSP and what message to send)</a:t>
            </a:r>
          </a:p>
          <a:p>
            <a:pPr algn="l">
              <a:defRPr sz="3000"/>
            </a:pPr>
            <a:r>
              <a:t> - there is a global source of that information (I need to know what message to send)</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nvSpPr>
        <p:spPr>
          <a:xfrm>
            <a:off x="228817" y="2485403"/>
            <a:ext cx="12547166" cy="238153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lvl1pPr>
          </a:lstStyle>
          <a:p>
            <a:pPr/>
            <a:r>
              <a:t>Divide the back of the index card into two sections: knowledge required and events. Under knowledge required identify each bit of knowledge and how you will access it: (v) variable, (a) argument, (c) collaboration, or (g) global</a:t>
            </a:r>
          </a:p>
        </p:txBody>
      </p:sp>
      <p:sp>
        <p:nvSpPr>
          <p:cNvPr id="169" name="Shape 169"/>
          <p:cNvSpPr/>
          <p:nvPr/>
        </p:nvSpPr>
        <p:spPr>
          <a:xfrm>
            <a:off x="3200400" y="5549900"/>
            <a:ext cx="6604001" cy="3530600"/>
          </a:xfrm>
          <a:prstGeom prst="rect">
            <a:avLst/>
          </a:prstGeom>
          <a:blipFill>
            <a:blip r:embed="rId2"/>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a:defRPr>
                <a:effectLst>
                  <a:outerShdw sx="100000" sy="100000" kx="0" ky="0" algn="b" rotWithShape="0" blurRad="63500" dist="25400" dir="2700000">
                    <a:srgbClr val="000000">
                      <a:alpha val="70000"/>
                    </a:srgbClr>
                  </a:outerShdw>
                </a:effectLst>
              </a:defRPr>
            </a:pPr>
          </a:p>
        </p:txBody>
      </p:sp>
      <p:sp>
        <p:nvSpPr>
          <p:cNvPr id="170" name="Shape 170"/>
          <p:cNvSpPr/>
          <p:nvPr/>
        </p:nvSpPr>
        <p:spPr>
          <a:xfrm>
            <a:off x="3219828" y="5513820"/>
            <a:ext cx="3604514" cy="32471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400"/>
            </a:pPr>
            <a:r>
              <a:t>Knowledge Required</a:t>
            </a:r>
          </a:p>
          <a:p>
            <a:pPr algn="l">
              <a:defRPr sz="2400"/>
            </a:pPr>
            <a:r>
              <a:t> - information item 1 (v)</a:t>
            </a:r>
          </a:p>
          <a:p>
            <a:pPr algn="l">
              <a:defRPr sz="2400"/>
            </a:pPr>
            <a:r>
              <a:t> - informationitem 2 (v)</a:t>
            </a:r>
          </a:p>
          <a:p>
            <a:pPr algn="l">
              <a:defRPr sz="2400"/>
            </a:pPr>
            <a:r>
              <a:t> - information item 3 (a)</a:t>
            </a:r>
          </a:p>
          <a:p>
            <a:pPr algn="l">
              <a:defRPr sz="2400"/>
            </a:pPr>
            <a:r>
              <a:t> - information item 4 (c)</a:t>
            </a:r>
          </a:p>
          <a:p>
            <a:pPr algn="l">
              <a:defRPr sz="2400"/>
            </a:pPr>
            <a:r>
              <a:t> - information item 5 (a)</a:t>
            </a:r>
          </a:p>
          <a:p>
            <a:pPr algn="l">
              <a:defRPr sz="2400"/>
            </a:pPr>
            <a:r>
              <a:t> - information item 6 (g)</a:t>
            </a:r>
          </a:p>
        </p:txBody>
      </p:sp>
      <p:pic>
        <p:nvPicPr>
          <p:cNvPr id="171" name=""/>
          <p:cNvPicPr>
            <a:picLocks noChangeAspect="0"/>
          </p:cNvPicPr>
          <p:nvPr/>
        </p:nvPicPr>
        <p:blipFill>
          <a:blip r:embed="rId3">
            <a:extLst/>
          </a:blip>
          <a:stretch>
            <a:fillRect/>
          </a:stretch>
        </p:blipFill>
        <p:spPr>
          <a:xfrm>
            <a:off x="3138785" y="5947419"/>
            <a:ext cx="6727230" cy="88901"/>
          </a:xfrm>
          <a:prstGeom prst="rect">
            <a:avLst/>
          </a:prstGeom>
        </p:spPr>
      </p:pic>
      <p:pic>
        <p:nvPicPr>
          <p:cNvPr id="173" name=""/>
          <p:cNvPicPr>
            <a:picLocks noChangeAspect="0"/>
          </p:cNvPicPr>
          <p:nvPr/>
        </p:nvPicPr>
        <p:blipFill>
          <a:blip r:embed="rId4">
            <a:extLst/>
          </a:blip>
          <a:stretch>
            <a:fillRect/>
          </a:stretch>
        </p:blipFill>
        <p:spPr>
          <a:xfrm rot="16200000">
            <a:off x="5844581" y="7270749"/>
            <a:ext cx="3652438" cy="88901"/>
          </a:xfrm>
          <a:prstGeom prst="rect">
            <a:avLst/>
          </a:prstGeom>
        </p:spPr>
      </p:pic>
      <p:sp>
        <p:nvSpPr>
          <p:cNvPr id="175" name="Shape 175"/>
          <p:cNvSpPr/>
          <p:nvPr/>
        </p:nvSpPr>
        <p:spPr>
          <a:xfrm>
            <a:off x="8290552" y="5482070"/>
            <a:ext cx="995696" cy="4912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Events</a:t>
            </a:r>
          </a:p>
        </p:txBody>
      </p:sp>
      <p:sp>
        <p:nvSpPr>
          <p:cNvPr id="176" name="Shape 176"/>
          <p:cNvSpPr/>
          <p:nvPr/>
        </p:nvSpPr>
        <p:spPr>
          <a:xfrm>
            <a:off x="2732668" y="1083036"/>
            <a:ext cx="6472664" cy="7803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Knowledge Required (cont)</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Shape 178"/>
          <p:cNvSpPr/>
          <p:nvPr>
            <p:ph type="title"/>
          </p:nvPr>
        </p:nvSpPr>
        <p:spPr>
          <a:xfrm>
            <a:off x="633164" y="203200"/>
            <a:ext cx="11738472" cy="2540000"/>
          </a:xfrm>
          <a:prstGeom prst="rect">
            <a:avLst/>
          </a:prstGeom>
        </p:spPr>
        <p:txBody>
          <a:bodyPr/>
          <a:lstStyle/>
          <a:p>
            <a:pPr>
              <a:defRPr sz="6400"/>
            </a:pPr>
            <a:r>
              <a:t>How to ask — what to expect</a:t>
            </a:r>
          </a:p>
          <a:p>
            <a:pPr>
              <a:defRPr sz="3600"/>
            </a:pPr>
            <a:r>
              <a:t>message protocol</a:t>
            </a:r>
          </a:p>
        </p:txBody>
      </p:sp>
      <p:sp>
        <p:nvSpPr>
          <p:cNvPr id="179" name="Shape 179"/>
          <p:cNvSpPr/>
          <p:nvPr/>
        </p:nvSpPr>
        <p:spPr>
          <a:xfrm>
            <a:off x="1966530" y="2568936"/>
            <a:ext cx="9071740" cy="21519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All Communication between and among MSPs is by message! No dot notation, no pointers, no shortcuts!!</a:t>
            </a:r>
          </a:p>
        </p:txBody>
      </p:sp>
      <p:sp>
        <p:nvSpPr>
          <p:cNvPr id="180" name="Shape 180"/>
          <p:cNvSpPr/>
          <p:nvPr/>
        </p:nvSpPr>
        <p:spPr>
          <a:xfrm>
            <a:off x="296373" y="4758170"/>
            <a:ext cx="12412054" cy="4912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vl1pPr>
          </a:lstStyle>
          <a:p>
            <a:pPr/>
            <a:r>
              <a:t>It does not matter if this is inefficient. Resources are cheap and design will compensate.</a:t>
            </a:r>
          </a:p>
        </p:txBody>
      </p:sp>
      <p:sp>
        <p:nvSpPr>
          <p:cNvPr id="181" name="Shape 181"/>
          <p:cNvSpPr/>
          <p:nvPr/>
        </p:nvSpPr>
        <p:spPr>
          <a:xfrm>
            <a:off x="173316" y="5578499"/>
            <a:ext cx="12658168" cy="7175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a:lvl1pPr>
          </a:lstStyle>
          <a:p>
            <a:pPr/>
            <a:r>
              <a:t>Sender — Receiver — Selector — (Arguments) — Returned</a:t>
            </a:r>
          </a:p>
        </p:txBody>
      </p:sp>
      <p:sp>
        <p:nvSpPr>
          <p:cNvPr id="182" name="Shape 182"/>
          <p:cNvSpPr/>
          <p:nvPr/>
        </p:nvSpPr>
        <p:spPr>
          <a:xfrm>
            <a:off x="329294" y="6269976"/>
            <a:ext cx="1221012" cy="8849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pPr>
            <a:r>
              <a:t>Usually</a:t>
            </a:r>
          </a:p>
          <a:p>
            <a:pPr>
              <a:defRPr sz="2400"/>
            </a:pPr>
            <a:r>
              <a:t>implicit</a:t>
            </a:r>
          </a:p>
        </p:txBody>
      </p:sp>
      <p:sp>
        <p:nvSpPr>
          <p:cNvPr id="183" name="Shape 183"/>
          <p:cNvSpPr/>
          <p:nvPr/>
        </p:nvSpPr>
        <p:spPr>
          <a:xfrm>
            <a:off x="2350208" y="6218671"/>
            <a:ext cx="1878184" cy="15590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pPr>
            <a:r>
              <a:t>Name of</a:t>
            </a:r>
          </a:p>
          <a:p>
            <a:pPr>
              <a:defRPr sz="1800"/>
            </a:pPr>
            <a:r>
              <a:t>MSP - or</a:t>
            </a:r>
          </a:p>
          <a:p>
            <a:pPr>
              <a:defRPr sz="1800"/>
            </a:pPr>
            <a:r>
              <a:t>Micro-service</a:t>
            </a:r>
          </a:p>
          <a:p>
            <a:pPr>
              <a:defRPr sz="1800"/>
            </a:pPr>
            <a:r>
              <a:t>identified by</a:t>
            </a:r>
          </a:p>
          <a:p>
            <a:pPr>
              <a:defRPr sz="1800"/>
            </a:pPr>
            <a:r>
              <a:t>message selector</a:t>
            </a:r>
          </a:p>
        </p:txBody>
      </p:sp>
      <p:sp>
        <p:nvSpPr>
          <p:cNvPr id="184" name="Shape 184"/>
          <p:cNvSpPr/>
          <p:nvPr/>
        </p:nvSpPr>
        <p:spPr>
          <a:xfrm>
            <a:off x="7103166" y="6269976"/>
            <a:ext cx="2633868" cy="12786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pPr>
            <a:r>
              <a:t>optional, if </a:t>
            </a:r>
          </a:p>
          <a:p>
            <a:pPr>
              <a:defRPr sz="2400"/>
            </a:pPr>
            <a:r>
              <a:t>used, descriptive</a:t>
            </a:r>
          </a:p>
          <a:p>
            <a:pPr>
              <a:defRPr sz="2400"/>
            </a:pPr>
            <a:r>
              <a:t>name of argument</a:t>
            </a:r>
          </a:p>
        </p:txBody>
      </p:sp>
      <p:sp>
        <p:nvSpPr>
          <p:cNvPr id="185" name="Shape 185"/>
          <p:cNvSpPr/>
          <p:nvPr/>
        </p:nvSpPr>
        <p:spPr>
          <a:xfrm>
            <a:off x="9950393" y="6269976"/>
            <a:ext cx="2959214" cy="12786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pPr>
            <a:r>
              <a:t>descriptive name</a:t>
            </a:r>
          </a:p>
          <a:p>
            <a:pPr>
              <a:defRPr sz="2400"/>
            </a:pPr>
            <a:r>
              <a:t>of what is returned</a:t>
            </a:r>
          </a:p>
          <a:p>
            <a:pPr>
              <a:defRPr sz="2400"/>
            </a:pPr>
            <a:r>
              <a:t>to sender</a:t>
            </a:r>
          </a:p>
        </p:txBody>
      </p:sp>
      <p:sp>
        <p:nvSpPr>
          <p:cNvPr id="186" name="Shape 186"/>
          <p:cNvSpPr/>
          <p:nvPr/>
        </p:nvSpPr>
        <p:spPr>
          <a:xfrm>
            <a:off x="201270" y="7781697"/>
            <a:ext cx="12602260" cy="178480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600"/>
            </a:pPr>
            <a:r>
              <a:t>(Airplane) </a:t>
            </a:r>
            <a:r>
              <a:rPr sz="3500"/>
              <a:t>— instrumentCluster — myLocation —   — aLocation</a:t>
            </a:r>
            <a:endParaRPr sz="3500"/>
          </a:p>
          <a:p>
            <a:pPr>
              <a:defRPr sz="3600"/>
            </a:pPr>
            <a:endParaRPr sz="3500"/>
          </a:p>
          <a:p>
            <a:pPr>
              <a:defRPr sz="3600"/>
            </a:pPr>
            <a:r>
              <a:rPr sz="3500"/>
              <a:t>(me) — Calendar — numberOfDaysSince — aDate — anInteger </a:t>
            </a:r>
          </a:p>
        </p:txBody>
      </p:sp>
      <p:sp>
        <p:nvSpPr>
          <p:cNvPr id="187" name="Shape 187"/>
          <p:cNvSpPr/>
          <p:nvPr/>
        </p:nvSpPr>
        <p:spPr>
          <a:xfrm>
            <a:off x="4786714" y="6269976"/>
            <a:ext cx="1927271" cy="8849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pPr>
            <a:r>
              <a:t>name of the</a:t>
            </a:r>
          </a:p>
          <a:p>
            <a:pPr>
              <a:defRPr sz="2400"/>
            </a:pPr>
            <a:r>
              <a:t>message</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ph type="title"/>
          </p:nvPr>
        </p:nvSpPr>
        <p:spPr>
          <a:xfrm>
            <a:off x="779313" y="203200"/>
            <a:ext cx="11446175" cy="2057152"/>
          </a:xfrm>
          <a:prstGeom prst="rect">
            <a:avLst/>
          </a:prstGeom>
        </p:spPr>
        <p:txBody>
          <a:bodyPr/>
          <a:lstStyle/>
          <a:p>
            <a:pPr>
              <a:defRPr sz="6400"/>
            </a:pPr>
            <a:r>
              <a:t>Exercise Five</a:t>
            </a:r>
          </a:p>
          <a:p>
            <a:pPr>
              <a:defRPr sz="3600"/>
            </a:pPr>
            <a:r>
              <a:t>provide a message protocol for each service</a:t>
            </a:r>
          </a:p>
        </p:txBody>
      </p:sp>
      <p:sp>
        <p:nvSpPr>
          <p:cNvPr id="190" name="Shape 190"/>
          <p:cNvSpPr/>
          <p:nvPr/>
        </p:nvSpPr>
        <p:spPr>
          <a:xfrm>
            <a:off x="28283" y="2686792"/>
            <a:ext cx="12948234" cy="23815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lvl1pPr>
          </a:lstStyle>
          <a:p>
            <a:pPr/>
            <a:r>
              <a:t>On the index cards used in exercise Two, provide a message protocol for each service using the blank lines. There is no need to explicitly identify the sender (could be anyone) or receiver (the MSP named at top of the card) of the message.</a:t>
            </a:r>
          </a:p>
        </p:txBody>
      </p:sp>
      <p:sp>
        <p:nvSpPr>
          <p:cNvPr id="191" name="Shape 191"/>
          <p:cNvSpPr/>
          <p:nvPr/>
        </p:nvSpPr>
        <p:spPr>
          <a:xfrm>
            <a:off x="3200400" y="5549900"/>
            <a:ext cx="6604001" cy="3734346"/>
          </a:xfrm>
          <a:prstGeom prst="rect">
            <a:avLst/>
          </a:prstGeom>
          <a:blipFill>
            <a:blip r:embed="rId2"/>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a:defRPr>
                <a:effectLst>
                  <a:outerShdw sx="100000" sy="100000" kx="0" ky="0" algn="b" rotWithShape="0" blurRad="63500" dist="25400" dir="2700000">
                    <a:srgbClr val="000000">
                      <a:alpha val="70000"/>
                    </a:srgbClr>
                  </a:outerShdw>
                </a:effectLst>
              </a:defRPr>
            </a:pPr>
          </a:p>
        </p:txBody>
      </p:sp>
      <p:sp>
        <p:nvSpPr>
          <p:cNvPr id="192" name="Shape 192"/>
          <p:cNvSpPr/>
          <p:nvPr/>
        </p:nvSpPr>
        <p:spPr>
          <a:xfrm>
            <a:off x="3207128" y="5494770"/>
            <a:ext cx="5588396" cy="40345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MSP Name</a:t>
            </a:r>
          </a:p>
          <a:p>
            <a:pPr algn="l">
              <a:defRPr sz="2400"/>
            </a:pPr>
            <a:r>
              <a:t> - service one</a:t>
            </a:r>
          </a:p>
          <a:p>
            <a:pPr algn="l">
              <a:defRPr sz="2400"/>
            </a:pPr>
            <a:r>
              <a:t>      </a:t>
            </a:r>
            <a:r>
              <a:rPr>
                <a:solidFill>
                  <a:srgbClr val="000000"/>
                </a:solidFill>
              </a:rPr>
              <a:t>message — arguments — returned</a:t>
            </a:r>
          </a:p>
          <a:p>
            <a:pPr algn="l">
              <a:defRPr sz="2400"/>
            </a:pPr>
            <a:r>
              <a:t> - service two</a:t>
            </a:r>
          </a:p>
          <a:p>
            <a:pPr algn="l">
              <a:defRPr sz="2400"/>
            </a:pPr>
            <a:r>
              <a:t>      </a:t>
            </a:r>
            <a:r>
              <a:rPr>
                <a:solidFill>
                  <a:srgbClr val="000000"/>
                </a:solidFill>
              </a:rPr>
              <a:t>message — arguments — returned</a:t>
            </a:r>
          </a:p>
          <a:p>
            <a:pPr algn="l">
              <a:defRPr sz="2400"/>
            </a:pPr>
            <a:r>
              <a:t> - service three</a:t>
            </a:r>
          </a:p>
          <a:p>
            <a:pPr algn="l">
              <a:defRPr sz="2400"/>
            </a:pPr>
            <a:r>
              <a:t>      </a:t>
            </a:r>
            <a:r>
              <a:rPr>
                <a:solidFill>
                  <a:srgbClr val="000000"/>
                </a:solidFill>
              </a:rPr>
              <a:t>message — arguments — returned</a:t>
            </a:r>
          </a:p>
          <a:p>
            <a:pPr algn="l">
              <a:defRPr sz="2400"/>
            </a:pPr>
            <a:r>
              <a:t> - service four</a:t>
            </a:r>
          </a:p>
          <a:p>
            <a:pPr algn="l">
              <a:defRPr sz="2400"/>
            </a:pPr>
            <a:r>
              <a:t>      </a:t>
            </a:r>
            <a:r>
              <a:rPr>
                <a:solidFill>
                  <a:srgbClr val="000000"/>
                </a:solidFill>
              </a:rPr>
              <a:t>message — arguments — returned</a:t>
            </a:r>
          </a:p>
        </p:txBody>
      </p:sp>
      <p:pic>
        <p:nvPicPr>
          <p:cNvPr id="193" name=""/>
          <p:cNvPicPr>
            <a:picLocks noChangeAspect="0"/>
          </p:cNvPicPr>
          <p:nvPr/>
        </p:nvPicPr>
        <p:blipFill>
          <a:blip r:embed="rId3">
            <a:extLst/>
          </a:blip>
          <a:stretch>
            <a:fillRect/>
          </a:stretch>
        </p:blipFill>
        <p:spPr>
          <a:xfrm>
            <a:off x="3138785" y="5947419"/>
            <a:ext cx="6727230" cy="88901"/>
          </a:xfrm>
          <a:prstGeom prst="rect">
            <a:avLst/>
          </a:prstGeom>
        </p:spPr>
      </p:pic>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ph type="title"/>
          </p:nvPr>
        </p:nvSpPr>
        <p:spPr>
          <a:xfrm>
            <a:off x="1270000" y="203200"/>
            <a:ext cx="10464800" cy="1508572"/>
          </a:xfrm>
          <a:prstGeom prst="rect">
            <a:avLst/>
          </a:prstGeom>
        </p:spPr>
        <p:txBody>
          <a:bodyPr/>
          <a:lstStyle/>
          <a:p>
            <a:pPr/>
            <a:r>
              <a:t>events</a:t>
            </a:r>
          </a:p>
        </p:txBody>
      </p:sp>
      <p:sp>
        <p:nvSpPr>
          <p:cNvPr id="197" name="Shape 197"/>
          <p:cNvSpPr/>
          <p:nvPr/>
        </p:nvSpPr>
        <p:spPr>
          <a:xfrm>
            <a:off x="252505" y="1667236"/>
            <a:ext cx="12499790" cy="28377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These are analogous to changes of state, with the restriction that they are intrinsic changes to the whole of me, and ones I am willing to share and that others might need to know about me.</a:t>
            </a:r>
          </a:p>
        </p:txBody>
      </p:sp>
      <p:sp>
        <p:nvSpPr>
          <p:cNvPr id="198" name="Shape 198"/>
          <p:cNvSpPr/>
          <p:nvPr/>
        </p:nvSpPr>
        <p:spPr>
          <a:xfrm>
            <a:off x="221856" y="4949681"/>
            <a:ext cx="6210975" cy="295303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3600"/>
            </a:pPr>
            <a:r>
              <a:t>Example One: an Instrument</a:t>
            </a:r>
          </a:p>
          <a:p>
            <a:pPr algn="l">
              <a:defRPr sz="3600"/>
            </a:pPr>
            <a:r>
              <a:t>  — operational</a:t>
            </a:r>
          </a:p>
          <a:p>
            <a:pPr algn="l">
              <a:defRPr sz="3600"/>
            </a:pPr>
            <a:r>
              <a:t>  — disabled</a:t>
            </a:r>
          </a:p>
          <a:p>
            <a:pPr algn="l">
              <a:defRPr sz="3600"/>
            </a:pPr>
            <a:r>
              <a:t>  — broken (dead)</a:t>
            </a:r>
          </a:p>
          <a:p>
            <a:pPr algn="l">
              <a:defRPr sz="3600"/>
            </a:pPr>
            <a:r>
              <a:t>  — out of calibration</a:t>
            </a:r>
          </a:p>
        </p:txBody>
      </p:sp>
      <p:sp>
        <p:nvSpPr>
          <p:cNvPr id="199" name="Shape 199"/>
          <p:cNvSpPr/>
          <p:nvPr/>
        </p:nvSpPr>
        <p:spPr>
          <a:xfrm>
            <a:off x="6622657" y="4663931"/>
            <a:ext cx="5920993" cy="352453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3600"/>
            </a:pPr>
            <a:r>
              <a:t>Example Two: an Airplane</a:t>
            </a:r>
          </a:p>
          <a:p>
            <a:pPr algn="l">
              <a:defRPr sz="3600"/>
            </a:pPr>
            <a:r>
              <a:t>  — on approach</a:t>
            </a:r>
          </a:p>
          <a:p>
            <a:pPr algn="l">
              <a:defRPr sz="3600"/>
            </a:pPr>
            <a:r>
              <a:t>  — in position (for takeoff)</a:t>
            </a:r>
          </a:p>
          <a:p>
            <a:pPr algn="l">
              <a:defRPr sz="3600"/>
            </a:pPr>
            <a:r>
              <a:t>  — no radio</a:t>
            </a:r>
          </a:p>
          <a:p>
            <a:pPr algn="l">
              <a:defRPr sz="3600"/>
            </a:pPr>
            <a:r>
              <a:t>  — emergency</a:t>
            </a:r>
          </a:p>
          <a:p>
            <a:pPr algn="l">
              <a:defRPr sz="3600"/>
            </a:pPr>
            <a:r>
              <a:t>  — hijacked</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title"/>
          </p:nvPr>
        </p:nvSpPr>
        <p:spPr>
          <a:xfrm>
            <a:off x="1270000" y="203200"/>
            <a:ext cx="10464800" cy="1662014"/>
          </a:xfrm>
          <a:prstGeom prst="rect">
            <a:avLst/>
          </a:prstGeom>
        </p:spPr>
        <p:txBody>
          <a:bodyPr/>
          <a:lstStyle>
            <a:lvl1pPr>
              <a:defRPr sz="6400"/>
            </a:lvl1pPr>
          </a:lstStyle>
          <a:p>
            <a:pPr/>
            <a:r>
              <a:t>The Strange Case of “Data”</a:t>
            </a:r>
          </a:p>
        </p:txBody>
      </p:sp>
      <p:sp>
        <p:nvSpPr>
          <p:cNvPr id="202" name="Shape 202"/>
          <p:cNvSpPr/>
          <p:nvPr/>
        </p:nvSpPr>
        <p:spPr>
          <a:xfrm>
            <a:off x="1612966" y="1787381"/>
            <a:ext cx="9778868" cy="18100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lvl1pPr>
          </a:lstStyle>
          <a:p>
            <a:pPr/>
            <a:r>
              <a:t>Each and every small bit of information — what is commonly called “data” — is in and of itself a full fledged Micro-service Provider.</a:t>
            </a:r>
          </a:p>
        </p:txBody>
      </p:sp>
      <p:sp>
        <p:nvSpPr>
          <p:cNvPr id="203" name="Shape 203"/>
          <p:cNvSpPr/>
          <p:nvPr/>
        </p:nvSpPr>
        <p:spPr>
          <a:xfrm>
            <a:off x="473903" y="3971781"/>
            <a:ext cx="12056994" cy="18100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lvl1pPr>
          </a:lstStyle>
          <a:p>
            <a:pPr/>
            <a:r>
              <a:t>Examples of this class of MSP would include: strings, characters, numbers, dates, times, timeStamps, etc., plus data structures like indexedCollections or linkedLists.</a:t>
            </a:r>
          </a:p>
        </p:txBody>
      </p:sp>
      <p:sp>
        <p:nvSpPr>
          <p:cNvPr id="204" name="Shape 204"/>
          <p:cNvSpPr/>
          <p:nvPr/>
        </p:nvSpPr>
        <p:spPr>
          <a:xfrm>
            <a:off x="533799" y="6359549"/>
            <a:ext cx="11937202" cy="7175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a:lvl1pPr>
          </a:lstStyle>
          <a:p>
            <a:pPr/>
            <a:r>
              <a:t>Despite the similarity of names, these are NOT types.</a:t>
            </a:r>
          </a:p>
        </p:txBody>
      </p:sp>
      <p:sp>
        <p:nvSpPr>
          <p:cNvPr id="205" name="Shape 205"/>
          <p:cNvSpPr/>
          <p:nvPr/>
        </p:nvSpPr>
        <p:spPr>
          <a:xfrm>
            <a:off x="2274639" y="7280131"/>
            <a:ext cx="8914062" cy="2381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600"/>
            </a:pPr>
            <a:r>
              <a:t>Only one of the behaviors of this class of MSP — i.e. render (or display) self —</a:t>
            </a:r>
          </a:p>
          <a:p>
            <a:pPr>
              <a:defRPr sz="3600"/>
            </a:pPr>
            <a:r>
              <a:t>is directly attributed to the MSP’s role as a representation of a “fact” or “datum.”</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ph type="title"/>
          </p:nvPr>
        </p:nvSpPr>
        <p:spPr>
          <a:xfrm>
            <a:off x="501526" y="203200"/>
            <a:ext cx="12001749" cy="1560513"/>
          </a:xfrm>
          <a:prstGeom prst="rect">
            <a:avLst/>
          </a:prstGeom>
        </p:spPr>
        <p:txBody>
          <a:bodyPr/>
          <a:lstStyle>
            <a:lvl1pPr>
              <a:defRPr sz="5600"/>
            </a:lvl1pPr>
          </a:lstStyle>
          <a:p>
            <a:pPr/>
            <a:r>
              <a:t>behavior examples for “data MSPs”</a:t>
            </a:r>
          </a:p>
        </p:txBody>
      </p:sp>
      <p:sp>
        <p:nvSpPr>
          <p:cNvPr id="208" name="Shape 208"/>
          <p:cNvSpPr/>
          <p:nvPr/>
        </p:nvSpPr>
        <p:spPr>
          <a:xfrm>
            <a:off x="735554" y="1628631"/>
            <a:ext cx="11533692" cy="352453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3600"/>
            </a:pPr>
            <a:r>
              <a:t>String</a:t>
            </a:r>
          </a:p>
          <a:p>
            <a:pPr algn="l">
              <a:defRPr sz="3600"/>
            </a:pPr>
            <a:r>
              <a:t> — iterate across self</a:t>
            </a:r>
          </a:p>
          <a:p>
            <a:pPr algn="l">
              <a:defRPr sz="3600"/>
            </a:pPr>
            <a:r>
              <a:t> — change one or more character to upper/lower case</a:t>
            </a:r>
          </a:p>
          <a:p>
            <a:pPr algn="l">
              <a:defRPr sz="3600"/>
            </a:pPr>
            <a:r>
              <a:t> — provide my length</a:t>
            </a:r>
          </a:p>
          <a:p>
            <a:pPr algn="l">
              <a:defRPr sz="3600"/>
            </a:pPr>
            <a:r>
              <a:t> — renderAs XML</a:t>
            </a:r>
          </a:p>
          <a:p>
            <a:pPr algn="l">
              <a:defRPr sz="3600"/>
            </a:pPr>
            <a:r>
              <a:t> — renderOn: aMedium</a:t>
            </a:r>
          </a:p>
        </p:txBody>
      </p:sp>
      <p:sp>
        <p:nvSpPr>
          <p:cNvPr id="209" name="Shape 209"/>
          <p:cNvSpPr/>
          <p:nvPr/>
        </p:nvSpPr>
        <p:spPr>
          <a:xfrm>
            <a:off x="4394200" y="5286736"/>
            <a:ext cx="7809995" cy="42093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Integer</a:t>
            </a:r>
          </a:p>
          <a:p>
            <a:pPr algn="l"/>
            <a:r>
              <a:t> — add self to another Integer</a:t>
            </a:r>
          </a:p>
          <a:p>
            <a:pPr algn="l"/>
            <a:r>
              <a:t> — do other integer arithmetic</a:t>
            </a:r>
          </a:p>
          <a:p>
            <a:pPr algn="l"/>
            <a:r>
              <a:t> — convert to realNumber</a:t>
            </a:r>
          </a:p>
          <a:p>
            <a:pPr algn="l"/>
            <a:r>
              <a:t> — renderOn: aMedium</a:t>
            </a:r>
          </a:p>
          <a:p>
            <a:pPr algn="l"/>
            <a:r>
              <a:t> — convert to String</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Shape 211"/>
          <p:cNvSpPr/>
          <p:nvPr>
            <p:ph type="title"/>
          </p:nvPr>
        </p:nvSpPr>
        <p:spPr>
          <a:xfrm>
            <a:off x="86419" y="203200"/>
            <a:ext cx="12831961" cy="1416497"/>
          </a:xfrm>
          <a:prstGeom prst="rect">
            <a:avLst/>
          </a:prstGeom>
        </p:spPr>
        <p:txBody>
          <a:bodyPr/>
          <a:lstStyle>
            <a:lvl1pPr>
              <a:defRPr sz="6000"/>
            </a:lvl1pPr>
          </a:lstStyle>
          <a:p>
            <a:pPr/>
            <a:r>
              <a:t>Testing MSPs with illustrated stories</a:t>
            </a:r>
          </a:p>
        </p:txBody>
      </p:sp>
      <p:sp>
        <p:nvSpPr>
          <p:cNvPr id="212" name="Shape 212"/>
          <p:cNvSpPr/>
          <p:nvPr/>
        </p:nvSpPr>
        <p:spPr>
          <a:xfrm>
            <a:off x="1171662" y="1460825"/>
            <a:ext cx="3727276" cy="7803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aForm initialize</a:t>
            </a:r>
          </a:p>
        </p:txBody>
      </p:sp>
      <p:sp>
        <p:nvSpPr>
          <p:cNvPr id="213" name="Shape 213"/>
          <p:cNvSpPr/>
          <p:nvPr/>
        </p:nvSpPr>
        <p:spPr>
          <a:xfrm>
            <a:off x="590753" y="2557915"/>
            <a:ext cx="1966418" cy="780329"/>
          </a:xfrm>
          <a:prstGeom prst="rect">
            <a:avLst/>
          </a:prstGeom>
          <a:blipFill>
            <a:blip r:embed="rId2"/>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a:defRPr>
                <a:effectLst>
                  <a:outerShdw sx="100000" sy="100000" kx="0" ky="0" algn="b" rotWithShape="0" blurRad="63500" dist="25400" dir="2700000">
                    <a:srgbClr val="000000">
                      <a:alpha val="70000"/>
                    </a:srgbClr>
                  </a:outerShdw>
                </a:effectLst>
              </a:defRPr>
            </a:pPr>
          </a:p>
        </p:txBody>
      </p:sp>
      <p:sp>
        <p:nvSpPr>
          <p:cNvPr id="214" name="Shape 214"/>
          <p:cNvSpPr/>
          <p:nvPr/>
        </p:nvSpPr>
        <p:spPr>
          <a:xfrm>
            <a:off x="1002777" y="2664855"/>
            <a:ext cx="1142370" cy="566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solidFill>
                  <a:srgbClr val="000000"/>
                </a:solidFill>
              </a:defRPr>
            </a:lvl1pPr>
          </a:lstStyle>
          <a:p>
            <a:pPr/>
            <a:r>
              <a:t>aForm</a:t>
            </a:r>
          </a:p>
        </p:txBody>
      </p:sp>
      <p:sp>
        <p:nvSpPr>
          <p:cNvPr id="215" name="Shape 215"/>
          <p:cNvSpPr/>
          <p:nvPr/>
        </p:nvSpPr>
        <p:spPr>
          <a:xfrm>
            <a:off x="2838653" y="2557915"/>
            <a:ext cx="1966418" cy="780329"/>
          </a:xfrm>
          <a:prstGeom prst="rect">
            <a:avLst/>
          </a:prstGeom>
          <a:blipFill>
            <a:blip r:embed="rId2"/>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a:defRPr>
                <a:effectLst>
                  <a:outerShdw sx="100000" sy="100000" kx="0" ky="0" algn="b" rotWithShape="0" blurRad="63500" dist="25400" dir="2700000">
                    <a:srgbClr val="000000">
                      <a:alpha val="70000"/>
                    </a:srgbClr>
                  </a:outerShdw>
                </a:effectLst>
              </a:defRPr>
            </a:pPr>
          </a:p>
        </p:txBody>
      </p:sp>
      <p:sp>
        <p:nvSpPr>
          <p:cNvPr id="216" name="Shape 216"/>
          <p:cNvSpPr/>
          <p:nvPr/>
        </p:nvSpPr>
        <p:spPr>
          <a:xfrm>
            <a:off x="2853662" y="2740045"/>
            <a:ext cx="1849809" cy="4912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000000"/>
                </a:solidFill>
              </a:defRPr>
            </a:lvl1pPr>
          </a:lstStyle>
          <a:p>
            <a:pPr/>
            <a:r>
              <a:t>anEnTryField</a:t>
            </a:r>
          </a:p>
        </p:txBody>
      </p:sp>
      <p:sp>
        <p:nvSpPr>
          <p:cNvPr id="217" name="Shape 217"/>
          <p:cNvSpPr/>
          <p:nvPr/>
        </p:nvSpPr>
        <p:spPr>
          <a:xfrm>
            <a:off x="4989370" y="2557915"/>
            <a:ext cx="1966418" cy="780329"/>
          </a:xfrm>
          <a:prstGeom prst="rect">
            <a:avLst/>
          </a:prstGeom>
          <a:blipFill>
            <a:blip r:embed="rId2"/>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a:defRPr>
                <a:effectLst>
                  <a:outerShdw sx="100000" sy="100000" kx="0" ky="0" algn="b" rotWithShape="0" blurRad="63500" dist="25400" dir="2700000">
                    <a:srgbClr val="000000">
                      <a:alpha val="70000"/>
                    </a:srgbClr>
                  </a:outerShdw>
                </a:effectLst>
              </a:defRPr>
            </a:pPr>
          </a:p>
        </p:txBody>
      </p:sp>
      <p:sp>
        <p:nvSpPr>
          <p:cNvPr id="218" name="Shape 218"/>
          <p:cNvSpPr/>
          <p:nvPr/>
        </p:nvSpPr>
        <p:spPr>
          <a:xfrm>
            <a:off x="5058284" y="2702450"/>
            <a:ext cx="1828590" cy="4912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000000"/>
                </a:solidFill>
              </a:defRPr>
            </a:lvl1pPr>
          </a:lstStyle>
          <a:p>
            <a:pPr/>
            <a:r>
              <a:t>aDataSource</a:t>
            </a:r>
          </a:p>
        </p:txBody>
      </p:sp>
      <p:sp>
        <p:nvSpPr>
          <p:cNvPr id="219" name="Shape 219"/>
          <p:cNvSpPr/>
          <p:nvPr/>
        </p:nvSpPr>
        <p:spPr>
          <a:xfrm>
            <a:off x="8098836" y="2611653"/>
            <a:ext cx="1966418" cy="780328"/>
          </a:xfrm>
          <a:prstGeom prst="rect">
            <a:avLst/>
          </a:prstGeom>
          <a:blipFill>
            <a:blip r:embed="rId2"/>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a:defRPr>
                <a:effectLst>
                  <a:outerShdw sx="100000" sy="100000" kx="0" ky="0" algn="b" rotWithShape="0" blurRad="63500" dist="25400" dir="2700000">
                    <a:srgbClr val="000000">
                      <a:alpha val="70000"/>
                    </a:srgbClr>
                  </a:outerShdw>
                </a:effectLst>
              </a:defRPr>
            </a:pPr>
          </a:p>
        </p:txBody>
      </p:sp>
      <p:sp>
        <p:nvSpPr>
          <p:cNvPr id="220" name="Shape 220"/>
          <p:cNvSpPr/>
          <p:nvPr/>
        </p:nvSpPr>
        <p:spPr>
          <a:xfrm>
            <a:off x="8167750" y="2756187"/>
            <a:ext cx="1828590" cy="4912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000000"/>
                </a:solidFill>
              </a:defRPr>
            </a:lvl1pPr>
          </a:lstStyle>
          <a:p>
            <a:pPr/>
            <a:r>
              <a:t>anEntryField</a:t>
            </a:r>
          </a:p>
        </p:txBody>
      </p:sp>
      <p:sp>
        <p:nvSpPr>
          <p:cNvPr id="221" name="Shape 221"/>
          <p:cNvSpPr/>
          <p:nvPr/>
        </p:nvSpPr>
        <p:spPr>
          <a:xfrm>
            <a:off x="10289586" y="2611653"/>
            <a:ext cx="1966418" cy="780328"/>
          </a:xfrm>
          <a:prstGeom prst="rect">
            <a:avLst/>
          </a:prstGeom>
          <a:blipFill>
            <a:blip r:embed="rId2"/>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a:defRPr>
                <a:effectLst>
                  <a:outerShdw sx="100000" sy="100000" kx="0" ky="0" algn="b" rotWithShape="0" blurRad="63500" dist="25400" dir="2700000">
                    <a:srgbClr val="000000">
                      <a:alpha val="70000"/>
                    </a:srgbClr>
                  </a:outerShdw>
                </a:effectLst>
              </a:defRPr>
            </a:pPr>
          </a:p>
        </p:txBody>
      </p:sp>
      <p:sp>
        <p:nvSpPr>
          <p:cNvPr id="222" name="Shape 222"/>
          <p:cNvSpPr/>
          <p:nvPr/>
        </p:nvSpPr>
        <p:spPr>
          <a:xfrm>
            <a:off x="10585735" y="2668297"/>
            <a:ext cx="1250986" cy="6670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solidFill>
                  <a:srgbClr val="000000"/>
                </a:solidFill>
              </a:defRPr>
            </a:lvl1pPr>
          </a:lstStyle>
          <a:p>
            <a:pPr/>
            <a:r>
              <a:t>aRule</a:t>
            </a:r>
          </a:p>
        </p:txBody>
      </p:sp>
      <p:pic>
        <p:nvPicPr>
          <p:cNvPr id="223" name=""/>
          <p:cNvPicPr>
            <a:picLocks noChangeAspect="0"/>
          </p:cNvPicPr>
          <p:nvPr/>
        </p:nvPicPr>
        <p:blipFill>
          <a:blip r:embed="rId3">
            <a:extLst/>
          </a:blip>
          <a:stretch>
            <a:fillRect/>
          </a:stretch>
        </p:blipFill>
        <p:spPr>
          <a:xfrm rot="16224450">
            <a:off x="-1288571" y="6148890"/>
            <a:ext cx="5725066" cy="88901"/>
          </a:xfrm>
          <a:prstGeom prst="rect">
            <a:avLst/>
          </a:prstGeom>
        </p:spPr>
      </p:pic>
      <p:pic>
        <p:nvPicPr>
          <p:cNvPr id="225" name=""/>
          <p:cNvPicPr>
            <a:picLocks noChangeAspect="0"/>
          </p:cNvPicPr>
          <p:nvPr/>
        </p:nvPicPr>
        <p:blipFill>
          <a:blip r:embed="rId3">
            <a:extLst/>
          </a:blip>
          <a:stretch>
            <a:fillRect/>
          </a:stretch>
        </p:blipFill>
        <p:spPr>
          <a:xfrm rot="16224450">
            <a:off x="910738" y="6148890"/>
            <a:ext cx="5725065" cy="88901"/>
          </a:xfrm>
          <a:prstGeom prst="rect">
            <a:avLst/>
          </a:prstGeom>
        </p:spPr>
      </p:pic>
      <p:pic>
        <p:nvPicPr>
          <p:cNvPr id="227" name=""/>
          <p:cNvPicPr>
            <a:picLocks noChangeAspect="0"/>
          </p:cNvPicPr>
          <p:nvPr/>
        </p:nvPicPr>
        <p:blipFill>
          <a:blip r:embed="rId3">
            <a:extLst/>
          </a:blip>
          <a:stretch>
            <a:fillRect/>
          </a:stretch>
        </p:blipFill>
        <p:spPr>
          <a:xfrm rot="16224450">
            <a:off x="3110046" y="6148890"/>
            <a:ext cx="5725066" cy="88901"/>
          </a:xfrm>
          <a:prstGeom prst="rect">
            <a:avLst/>
          </a:prstGeom>
        </p:spPr>
      </p:pic>
      <p:pic>
        <p:nvPicPr>
          <p:cNvPr id="229" name=""/>
          <p:cNvPicPr>
            <a:picLocks noChangeAspect="0"/>
          </p:cNvPicPr>
          <p:nvPr/>
        </p:nvPicPr>
        <p:blipFill>
          <a:blip r:embed="rId4">
            <a:extLst/>
          </a:blip>
          <a:stretch>
            <a:fillRect/>
          </a:stretch>
        </p:blipFill>
        <p:spPr>
          <a:xfrm rot="16200000">
            <a:off x="7042229" y="5400023"/>
            <a:ext cx="4119716" cy="88901"/>
          </a:xfrm>
          <a:prstGeom prst="rect">
            <a:avLst/>
          </a:prstGeom>
        </p:spPr>
      </p:pic>
      <p:pic>
        <p:nvPicPr>
          <p:cNvPr id="231" name=""/>
          <p:cNvPicPr>
            <a:picLocks noChangeAspect="0"/>
          </p:cNvPicPr>
          <p:nvPr/>
        </p:nvPicPr>
        <p:blipFill>
          <a:blip r:embed="rId4">
            <a:extLst/>
          </a:blip>
          <a:stretch>
            <a:fillRect/>
          </a:stretch>
        </p:blipFill>
        <p:spPr>
          <a:xfrm rot="16200000">
            <a:off x="9232979" y="5400024"/>
            <a:ext cx="4119716" cy="88901"/>
          </a:xfrm>
          <a:prstGeom prst="rect">
            <a:avLst/>
          </a:prstGeom>
        </p:spPr>
      </p:pic>
      <p:pic>
        <p:nvPicPr>
          <p:cNvPr id="233" name=""/>
          <p:cNvPicPr>
            <a:picLocks noChangeAspect="0"/>
          </p:cNvPicPr>
          <p:nvPr/>
        </p:nvPicPr>
        <p:blipFill>
          <a:blip r:embed="rId5">
            <a:extLst/>
          </a:blip>
          <a:stretch>
            <a:fillRect/>
          </a:stretch>
        </p:blipFill>
        <p:spPr>
          <a:xfrm>
            <a:off x="54419" y="3762487"/>
            <a:ext cx="1711331" cy="405070"/>
          </a:xfrm>
          <a:prstGeom prst="rect">
            <a:avLst/>
          </a:prstGeom>
        </p:spPr>
      </p:pic>
      <p:pic>
        <p:nvPicPr>
          <p:cNvPr id="235" name=""/>
          <p:cNvPicPr>
            <a:picLocks noChangeAspect="0"/>
          </p:cNvPicPr>
          <p:nvPr/>
        </p:nvPicPr>
        <p:blipFill>
          <a:blip r:embed="rId6">
            <a:extLst/>
          </a:blip>
          <a:stretch>
            <a:fillRect/>
          </a:stretch>
        </p:blipFill>
        <p:spPr>
          <a:xfrm>
            <a:off x="1484104" y="5651478"/>
            <a:ext cx="2224311" cy="405069"/>
          </a:xfrm>
          <a:prstGeom prst="rect">
            <a:avLst/>
          </a:prstGeom>
        </p:spPr>
      </p:pic>
      <p:pic>
        <p:nvPicPr>
          <p:cNvPr id="237" name=""/>
          <p:cNvPicPr>
            <a:picLocks noChangeAspect="0"/>
          </p:cNvPicPr>
          <p:nvPr/>
        </p:nvPicPr>
        <p:blipFill>
          <a:blip r:embed="rId6">
            <a:extLst/>
          </a:blip>
          <a:stretch>
            <a:fillRect/>
          </a:stretch>
        </p:blipFill>
        <p:spPr>
          <a:xfrm>
            <a:off x="3750012" y="7273338"/>
            <a:ext cx="2224311" cy="405070"/>
          </a:xfrm>
          <a:prstGeom prst="rect">
            <a:avLst/>
          </a:prstGeom>
        </p:spPr>
      </p:pic>
      <p:sp>
        <p:nvSpPr>
          <p:cNvPr id="239" name="Shape 239"/>
          <p:cNvSpPr/>
          <p:nvPr/>
        </p:nvSpPr>
        <p:spPr>
          <a:xfrm>
            <a:off x="4447662" y="6278020"/>
            <a:ext cx="780399" cy="68277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pPr>
            <a:r>
              <a:t>data</a:t>
            </a:r>
          </a:p>
          <a:p>
            <a:pPr>
              <a:defRPr sz="1800"/>
            </a:pPr>
            <a:r>
              <a:t>source</a:t>
            </a:r>
          </a:p>
        </p:txBody>
      </p:sp>
      <p:sp>
        <p:nvSpPr>
          <p:cNvPr id="240" name="Shape 240"/>
          <p:cNvSpPr/>
          <p:nvPr/>
        </p:nvSpPr>
        <p:spPr>
          <a:xfrm>
            <a:off x="384437" y="3499678"/>
            <a:ext cx="1002684" cy="3906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Initialize</a:t>
            </a:r>
          </a:p>
        </p:txBody>
      </p:sp>
      <p:pic>
        <p:nvPicPr>
          <p:cNvPr id="241" name=""/>
          <p:cNvPicPr>
            <a:picLocks noChangeAspect="0"/>
          </p:cNvPicPr>
          <p:nvPr/>
        </p:nvPicPr>
        <p:blipFill>
          <a:blip r:embed="rId7">
            <a:extLst/>
          </a:blip>
          <a:stretch>
            <a:fillRect/>
          </a:stretch>
        </p:blipFill>
        <p:spPr>
          <a:xfrm>
            <a:off x="1530629" y="4778134"/>
            <a:ext cx="703284" cy="88901"/>
          </a:xfrm>
          <a:prstGeom prst="rect">
            <a:avLst/>
          </a:prstGeom>
        </p:spPr>
      </p:pic>
      <p:pic>
        <p:nvPicPr>
          <p:cNvPr id="243" name=""/>
          <p:cNvPicPr>
            <a:picLocks noChangeAspect="0"/>
          </p:cNvPicPr>
          <p:nvPr/>
        </p:nvPicPr>
        <p:blipFill>
          <a:blip r:embed="rId8">
            <a:extLst/>
          </a:blip>
          <a:stretch>
            <a:fillRect/>
          </a:stretch>
        </p:blipFill>
        <p:spPr>
          <a:xfrm rot="16200000">
            <a:off x="1906231" y="5050954"/>
            <a:ext cx="566449" cy="88901"/>
          </a:xfrm>
          <a:prstGeom prst="rect">
            <a:avLst/>
          </a:prstGeom>
        </p:spPr>
      </p:pic>
      <p:pic>
        <p:nvPicPr>
          <p:cNvPr id="245" name=""/>
          <p:cNvPicPr>
            <a:picLocks noChangeAspect="0"/>
          </p:cNvPicPr>
          <p:nvPr/>
        </p:nvPicPr>
        <p:blipFill>
          <a:blip r:embed="rId9">
            <a:extLst/>
          </a:blip>
          <a:stretch>
            <a:fillRect/>
          </a:stretch>
        </p:blipFill>
        <p:spPr>
          <a:xfrm rot="10800000">
            <a:off x="1487309" y="5188202"/>
            <a:ext cx="741312" cy="405070"/>
          </a:xfrm>
          <a:prstGeom prst="rect">
            <a:avLst/>
          </a:prstGeom>
        </p:spPr>
      </p:pic>
      <p:sp>
        <p:nvSpPr>
          <p:cNvPr id="247" name="Shape 247"/>
          <p:cNvSpPr/>
          <p:nvPr/>
        </p:nvSpPr>
        <p:spPr>
          <a:xfrm>
            <a:off x="2022184" y="4608200"/>
            <a:ext cx="1353540" cy="68277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pPr>
            <a:r>
              <a:t>Next Entry</a:t>
            </a:r>
          </a:p>
          <a:p>
            <a:pPr>
              <a:defRPr sz="1800"/>
            </a:pPr>
            <a:r>
              <a:t>Field**</a:t>
            </a:r>
          </a:p>
        </p:txBody>
      </p:sp>
      <p:pic>
        <p:nvPicPr>
          <p:cNvPr id="248" name=""/>
          <p:cNvPicPr>
            <a:picLocks noChangeAspect="0"/>
          </p:cNvPicPr>
          <p:nvPr/>
        </p:nvPicPr>
        <p:blipFill>
          <a:blip r:embed="rId7">
            <a:extLst/>
          </a:blip>
          <a:stretch>
            <a:fillRect/>
          </a:stretch>
        </p:blipFill>
        <p:spPr>
          <a:xfrm>
            <a:off x="3676929" y="6314834"/>
            <a:ext cx="703284" cy="88901"/>
          </a:xfrm>
          <a:prstGeom prst="rect">
            <a:avLst/>
          </a:prstGeom>
        </p:spPr>
      </p:pic>
      <p:pic>
        <p:nvPicPr>
          <p:cNvPr id="250" name=""/>
          <p:cNvPicPr>
            <a:picLocks noChangeAspect="0"/>
          </p:cNvPicPr>
          <p:nvPr/>
        </p:nvPicPr>
        <p:blipFill>
          <a:blip r:embed="rId8">
            <a:extLst/>
          </a:blip>
          <a:stretch>
            <a:fillRect/>
          </a:stretch>
        </p:blipFill>
        <p:spPr>
          <a:xfrm rot="16200000">
            <a:off x="4043980" y="6574955"/>
            <a:ext cx="566449" cy="88901"/>
          </a:xfrm>
          <a:prstGeom prst="rect">
            <a:avLst/>
          </a:prstGeom>
        </p:spPr>
      </p:pic>
      <p:pic>
        <p:nvPicPr>
          <p:cNvPr id="252" name=""/>
          <p:cNvPicPr>
            <a:picLocks noChangeAspect="0"/>
          </p:cNvPicPr>
          <p:nvPr/>
        </p:nvPicPr>
        <p:blipFill>
          <a:blip r:embed="rId9">
            <a:extLst/>
          </a:blip>
          <a:stretch>
            <a:fillRect/>
          </a:stretch>
        </p:blipFill>
        <p:spPr>
          <a:xfrm rot="10800000">
            <a:off x="3621784" y="6636002"/>
            <a:ext cx="741312" cy="405070"/>
          </a:xfrm>
          <a:prstGeom prst="rect">
            <a:avLst/>
          </a:prstGeom>
        </p:spPr>
      </p:pic>
      <p:sp>
        <p:nvSpPr>
          <p:cNvPr id="254" name="Shape 254"/>
          <p:cNvSpPr/>
          <p:nvPr/>
        </p:nvSpPr>
        <p:spPr>
          <a:xfrm>
            <a:off x="7897376" y="1721829"/>
            <a:ext cx="4560087" cy="7803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entryField validate</a:t>
            </a:r>
          </a:p>
        </p:txBody>
      </p:sp>
      <p:sp>
        <p:nvSpPr>
          <p:cNvPr id="255" name="Shape 255"/>
          <p:cNvSpPr/>
          <p:nvPr/>
        </p:nvSpPr>
        <p:spPr>
          <a:xfrm>
            <a:off x="4198350" y="7068378"/>
            <a:ext cx="1279024" cy="3906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valuePlease</a:t>
            </a:r>
          </a:p>
        </p:txBody>
      </p:sp>
      <p:pic>
        <p:nvPicPr>
          <p:cNvPr id="256" name=""/>
          <p:cNvPicPr>
            <a:picLocks noChangeAspect="0"/>
          </p:cNvPicPr>
          <p:nvPr/>
        </p:nvPicPr>
        <p:blipFill>
          <a:blip r:embed="rId10">
            <a:extLst/>
          </a:blip>
          <a:stretch>
            <a:fillRect/>
          </a:stretch>
        </p:blipFill>
        <p:spPr>
          <a:xfrm rot="10800000">
            <a:off x="3708241" y="7746150"/>
            <a:ext cx="2210630" cy="405070"/>
          </a:xfrm>
          <a:prstGeom prst="rect">
            <a:avLst/>
          </a:prstGeom>
        </p:spPr>
      </p:pic>
      <p:sp>
        <p:nvSpPr>
          <p:cNvPr id="258" name="Shape 258"/>
          <p:cNvSpPr/>
          <p:nvPr/>
        </p:nvSpPr>
        <p:spPr>
          <a:xfrm>
            <a:off x="4517788" y="7566636"/>
            <a:ext cx="776105" cy="3906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aValue</a:t>
            </a:r>
          </a:p>
        </p:txBody>
      </p:sp>
      <p:sp>
        <p:nvSpPr>
          <p:cNvPr id="259" name="Shape 259"/>
          <p:cNvSpPr/>
          <p:nvPr/>
        </p:nvSpPr>
        <p:spPr>
          <a:xfrm>
            <a:off x="2448693" y="7753350"/>
            <a:ext cx="500521" cy="39067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self</a:t>
            </a:r>
          </a:p>
        </p:txBody>
      </p:sp>
      <p:sp>
        <p:nvSpPr>
          <p:cNvPr id="260" name="Shape 260"/>
          <p:cNvSpPr/>
          <p:nvPr/>
        </p:nvSpPr>
        <p:spPr>
          <a:xfrm>
            <a:off x="446191" y="8574814"/>
            <a:ext cx="1086798" cy="68277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pPr>
            <a:r>
              <a:t>self</a:t>
            </a:r>
          </a:p>
          <a:p>
            <a:pPr>
              <a:defRPr sz="1800"/>
            </a:pPr>
            <a:r>
              <a:t>initialized</a:t>
            </a:r>
          </a:p>
        </p:txBody>
      </p:sp>
      <p:pic>
        <p:nvPicPr>
          <p:cNvPr id="261" name=""/>
          <p:cNvPicPr>
            <a:picLocks noChangeAspect="0"/>
          </p:cNvPicPr>
          <p:nvPr/>
        </p:nvPicPr>
        <p:blipFill>
          <a:blip r:embed="rId10">
            <a:extLst/>
          </a:blip>
          <a:stretch>
            <a:fillRect/>
          </a:stretch>
        </p:blipFill>
        <p:spPr>
          <a:xfrm rot="10800000">
            <a:off x="1569333" y="7988059"/>
            <a:ext cx="2210630" cy="405070"/>
          </a:xfrm>
          <a:prstGeom prst="rect">
            <a:avLst/>
          </a:prstGeom>
        </p:spPr>
      </p:pic>
      <p:pic>
        <p:nvPicPr>
          <p:cNvPr id="263" name=""/>
          <p:cNvPicPr>
            <a:picLocks noChangeAspect="0"/>
          </p:cNvPicPr>
          <p:nvPr/>
        </p:nvPicPr>
        <p:blipFill>
          <a:blip r:embed="rId11">
            <a:extLst/>
          </a:blip>
          <a:stretch>
            <a:fillRect/>
          </a:stretch>
        </p:blipFill>
        <p:spPr>
          <a:xfrm rot="10800000">
            <a:off x="324733" y="8369781"/>
            <a:ext cx="1281103" cy="405070"/>
          </a:xfrm>
          <a:prstGeom prst="rect">
            <a:avLst/>
          </a:prstGeom>
        </p:spPr>
      </p:pic>
      <p:sp>
        <p:nvSpPr>
          <p:cNvPr id="265" name="Shape 265"/>
          <p:cNvSpPr/>
          <p:nvPr/>
        </p:nvSpPr>
        <p:spPr>
          <a:xfrm>
            <a:off x="3359353" y="7746150"/>
            <a:ext cx="364977" cy="390670"/>
          </a:xfrm>
          <a:prstGeom prst="roundRect">
            <a:avLst>
              <a:gd name="adj" fmla="val 16056"/>
            </a:avLst>
          </a:prstGeom>
          <a:blipFill>
            <a:blip r:embed="rId2"/>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a:defRPr>
                <a:effectLst>
                  <a:outerShdw sx="100000" sy="100000" kx="0" ky="0" algn="b" rotWithShape="0" blurRad="63500" dist="25400" dir="2700000">
                    <a:srgbClr val="000000">
                      <a:alpha val="70000"/>
                    </a:srgbClr>
                  </a:outerShdw>
                </a:effectLst>
              </a:defRPr>
            </a:pPr>
          </a:p>
        </p:txBody>
      </p:sp>
      <p:pic>
        <p:nvPicPr>
          <p:cNvPr id="266" name=""/>
          <p:cNvPicPr>
            <a:picLocks noChangeAspect="0"/>
          </p:cNvPicPr>
          <p:nvPr/>
        </p:nvPicPr>
        <p:blipFill>
          <a:blip r:embed="rId7">
            <a:extLst/>
          </a:blip>
          <a:stretch>
            <a:fillRect/>
          </a:stretch>
        </p:blipFill>
        <p:spPr>
          <a:xfrm>
            <a:off x="9087678" y="4057172"/>
            <a:ext cx="703285" cy="88901"/>
          </a:xfrm>
          <a:prstGeom prst="rect">
            <a:avLst/>
          </a:prstGeom>
        </p:spPr>
      </p:pic>
      <p:pic>
        <p:nvPicPr>
          <p:cNvPr id="268" name=""/>
          <p:cNvPicPr>
            <a:picLocks noChangeAspect="0"/>
          </p:cNvPicPr>
          <p:nvPr/>
        </p:nvPicPr>
        <p:blipFill>
          <a:blip r:embed="rId8">
            <a:extLst/>
          </a:blip>
          <a:stretch>
            <a:fillRect/>
          </a:stretch>
        </p:blipFill>
        <p:spPr>
          <a:xfrm rot="16200000">
            <a:off x="9463280" y="4329992"/>
            <a:ext cx="566449" cy="88901"/>
          </a:xfrm>
          <a:prstGeom prst="rect">
            <a:avLst/>
          </a:prstGeom>
        </p:spPr>
      </p:pic>
      <p:pic>
        <p:nvPicPr>
          <p:cNvPr id="270" name=""/>
          <p:cNvPicPr>
            <a:picLocks noChangeAspect="0"/>
          </p:cNvPicPr>
          <p:nvPr/>
        </p:nvPicPr>
        <p:blipFill>
          <a:blip r:embed="rId9">
            <a:extLst/>
          </a:blip>
          <a:stretch>
            <a:fillRect/>
          </a:stretch>
        </p:blipFill>
        <p:spPr>
          <a:xfrm rot="10800000">
            <a:off x="9044359" y="4467239"/>
            <a:ext cx="741312" cy="405070"/>
          </a:xfrm>
          <a:prstGeom prst="rect">
            <a:avLst/>
          </a:prstGeom>
        </p:spPr>
      </p:pic>
      <p:sp>
        <p:nvSpPr>
          <p:cNvPr id="272" name="Shape 272"/>
          <p:cNvSpPr/>
          <p:nvPr/>
        </p:nvSpPr>
        <p:spPr>
          <a:xfrm>
            <a:off x="9858604" y="3887237"/>
            <a:ext cx="794797" cy="68277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pPr>
            <a:r>
              <a:t>Next</a:t>
            </a:r>
          </a:p>
          <a:p>
            <a:pPr>
              <a:defRPr sz="1800"/>
            </a:pPr>
            <a:r>
              <a:t>Rule**</a:t>
            </a:r>
          </a:p>
        </p:txBody>
      </p:sp>
      <p:pic>
        <p:nvPicPr>
          <p:cNvPr id="273" name=""/>
          <p:cNvPicPr>
            <a:picLocks noChangeAspect="0"/>
          </p:cNvPicPr>
          <p:nvPr/>
        </p:nvPicPr>
        <p:blipFill>
          <a:blip r:embed="rId6">
            <a:extLst/>
          </a:blip>
          <a:stretch>
            <a:fillRect/>
          </a:stretch>
        </p:blipFill>
        <p:spPr>
          <a:xfrm>
            <a:off x="9089570" y="5067182"/>
            <a:ext cx="2224311" cy="405070"/>
          </a:xfrm>
          <a:prstGeom prst="rect">
            <a:avLst/>
          </a:prstGeom>
        </p:spPr>
      </p:pic>
      <p:sp>
        <p:nvSpPr>
          <p:cNvPr id="275" name="Shape 275"/>
          <p:cNvSpPr/>
          <p:nvPr/>
        </p:nvSpPr>
        <p:spPr>
          <a:xfrm>
            <a:off x="9542540" y="4826806"/>
            <a:ext cx="945344" cy="39067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evaluate</a:t>
            </a:r>
          </a:p>
        </p:txBody>
      </p:sp>
      <p:pic>
        <p:nvPicPr>
          <p:cNvPr id="276" name=""/>
          <p:cNvPicPr>
            <a:picLocks noChangeAspect="0"/>
          </p:cNvPicPr>
          <p:nvPr/>
        </p:nvPicPr>
        <p:blipFill>
          <a:blip r:embed="rId10">
            <a:extLst/>
          </a:blip>
          <a:stretch>
            <a:fillRect/>
          </a:stretch>
        </p:blipFill>
        <p:spPr>
          <a:xfrm rot="10800000">
            <a:off x="9047799" y="5705215"/>
            <a:ext cx="2210630" cy="405070"/>
          </a:xfrm>
          <a:prstGeom prst="rect">
            <a:avLst/>
          </a:prstGeom>
        </p:spPr>
      </p:pic>
      <p:sp>
        <p:nvSpPr>
          <p:cNvPr id="278" name="Shape 278"/>
          <p:cNvSpPr/>
          <p:nvPr/>
        </p:nvSpPr>
        <p:spPr>
          <a:xfrm>
            <a:off x="9672962" y="5461345"/>
            <a:ext cx="1014303" cy="3906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aBoolean</a:t>
            </a:r>
          </a:p>
        </p:txBody>
      </p:sp>
      <p:pic>
        <p:nvPicPr>
          <p:cNvPr id="279" name=""/>
          <p:cNvPicPr>
            <a:picLocks noChangeAspect="0"/>
          </p:cNvPicPr>
          <p:nvPr/>
        </p:nvPicPr>
        <p:blipFill>
          <a:blip r:embed="rId12">
            <a:extLst/>
          </a:blip>
          <a:stretch>
            <a:fillRect/>
          </a:stretch>
        </p:blipFill>
        <p:spPr>
          <a:xfrm>
            <a:off x="8004168" y="3727075"/>
            <a:ext cx="1190981" cy="405070"/>
          </a:xfrm>
          <a:prstGeom prst="rect">
            <a:avLst/>
          </a:prstGeom>
        </p:spPr>
      </p:pic>
      <p:sp>
        <p:nvSpPr>
          <p:cNvPr id="281" name="Shape 281"/>
          <p:cNvSpPr/>
          <p:nvPr/>
        </p:nvSpPr>
        <p:spPr>
          <a:xfrm>
            <a:off x="7949260" y="3553415"/>
            <a:ext cx="890531" cy="39067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validate</a:t>
            </a:r>
          </a:p>
        </p:txBody>
      </p:sp>
      <p:sp>
        <p:nvSpPr>
          <p:cNvPr id="282" name="Shape 282"/>
          <p:cNvSpPr/>
          <p:nvPr/>
        </p:nvSpPr>
        <p:spPr>
          <a:xfrm>
            <a:off x="8683036" y="5712415"/>
            <a:ext cx="364977" cy="390670"/>
          </a:xfrm>
          <a:prstGeom prst="roundRect">
            <a:avLst>
              <a:gd name="adj" fmla="val 16056"/>
            </a:avLst>
          </a:prstGeom>
          <a:blipFill>
            <a:blip r:embed="rId2"/>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a:defRPr>
                <a:effectLst>
                  <a:outerShdw sx="100000" sy="100000" kx="0" ky="0" algn="b" rotWithShape="0" blurRad="63500" dist="25400" dir="2700000">
                    <a:srgbClr val="000000">
                      <a:alpha val="70000"/>
                    </a:srgbClr>
                  </a:outerShdw>
                </a:effectLst>
              </a:defRPr>
            </a:pPr>
          </a:p>
        </p:txBody>
      </p:sp>
      <p:pic>
        <p:nvPicPr>
          <p:cNvPr id="283" name=""/>
          <p:cNvPicPr>
            <a:picLocks noChangeAspect="0"/>
          </p:cNvPicPr>
          <p:nvPr/>
        </p:nvPicPr>
        <p:blipFill>
          <a:blip r:embed="rId13">
            <a:extLst/>
          </a:blip>
          <a:stretch>
            <a:fillRect/>
          </a:stretch>
        </p:blipFill>
        <p:spPr>
          <a:xfrm rot="10800000">
            <a:off x="7856256" y="6322406"/>
            <a:ext cx="1299598" cy="405070"/>
          </a:xfrm>
          <a:prstGeom prst="rect">
            <a:avLst/>
          </a:prstGeom>
        </p:spPr>
      </p:pic>
      <p:sp>
        <p:nvSpPr>
          <p:cNvPr id="285" name="Shape 285"/>
          <p:cNvSpPr/>
          <p:nvPr/>
        </p:nvSpPr>
        <p:spPr>
          <a:xfrm>
            <a:off x="7885101" y="6674657"/>
            <a:ext cx="1018849" cy="6827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pPr>
            <a:r>
              <a:t>self</a:t>
            </a:r>
          </a:p>
          <a:p>
            <a:pPr>
              <a:defRPr sz="1800"/>
            </a:pPr>
            <a:r>
              <a:t>validated</a:t>
            </a:r>
          </a:p>
        </p:txBody>
      </p:sp>
      <p:sp>
        <p:nvSpPr>
          <p:cNvPr id="286" name="Shape 286"/>
          <p:cNvSpPr/>
          <p:nvPr/>
        </p:nvSpPr>
        <p:spPr>
          <a:xfrm>
            <a:off x="3432339" y="7695855"/>
            <a:ext cx="227464" cy="4912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000000"/>
                </a:solidFill>
              </a:defRPr>
            </a:lvl1pPr>
          </a:lstStyle>
          <a:p>
            <a:pPr/>
            <a:r>
              <a:t>1</a:t>
            </a:r>
          </a:p>
        </p:txBody>
      </p:sp>
      <p:sp>
        <p:nvSpPr>
          <p:cNvPr id="287" name="Shape 287"/>
          <p:cNvSpPr/>
          <p:nvPr/>
        </p:nvSpPr>
        <p:spPr>
          <a:xfrm>
            <a:off x="8721649" y="5662120"/>
            <a:ext cx="287751" cy="4912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000000"/>
                </a:solidFill>
              </a:defRPr>
            </a:lvl1pPr>
          </a:lstStyle>
          <a:p>
            <a:pPr/>
            <a:r>
              <a:t>2</a:t>
            </a:r>
          </a:p>
        </p:txBody>
      </p:sp>
      <p:sp>
        <p:nvSpPr>
          <p:cNvPr id="288" name="Shape 288"/>
          <p:cNvSpPr/>
          <p:nvPr/>
        </p:nvSpPr>
        <p:spPr>
          <a:xfrm>
            <a:off x="2186325" y="9161776"/>
            <a:ext cx="4601428" cy="4912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1 — subStory, entryField Validate</a:t>
            </a:r>
          </a:p>
        </p:txBody>
      </p:sp>
      <p:sp>
        <p:nvSpPr>
          <p:cNvPr id="289" name="Shape 289"/>
          <p:cNvSpPr/>
          <p:nvPr/>
        </p:nvSpPr>
        <p:spPr>
          <a:xfrm>
            <a:off x="8768145" y="7878704"/>
            <a:ext cx="2975716" cy="4912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2 — subStory, ifFalse</a:t>
            </a:r>
          </a:p>
        </p:txBody>
      </p:sp>
      <p:pic>
        <p:nvPicPr>
          <p:cNvPr id="290" name=""/>
          <p:cNvPicPr>
            <a:picLocks noChangeAspect="0"/>
          </p:cNvPicPr>
          <p:nvPr/>
        </p:nvPicPr>
        <p:blipFill>
          <a:blip r:embed="rId14">
            <a:extLst/>
          </a:blip>
          <a:stretch>
            <a:fillRect/>
          </a:stretch>
        </p:blipFill>
        <p:spPr>
          <a:xfrm rot="16200000">
            <a:off x="3334010" y="5519012"/>
            <a:ext cx="8009489" cy="88901"/>
          </a:xfrm>
          <a:prstGeom prst="rect">
            <a:avLst/>
          </a:prstGeom>
        </p:spPr>
      </p:pic>
      <p:sp>
        <p:nvSpPr>
          <p:cNvPr id="292" name="Shape 292"/>
          <p:cNvSpPr/>
          <p:nvPr/>
        </p:nvSpPr>
        <p:spPr>
          <a:xfrm>
            <a:off x="2099731" y="5461345"/>
            <a:ext cx="995611" cy="3906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getValue</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4" name="Shape 294"/>
          <p:cNvSpPr/>
          <p:nvPr>
            <p:ph type="title"/>
          </p:nvPr>
        </p:nvSpPr>
        <p:spPr>
          <a:prstGeom prst="rect">
            <a:avLst/>
          </a:prstGeom>
        </p:spPr>
        <p:txBody>
          <a:bodyPr/>
          <a:lstStyle>
            <a:lvl1pPr>
              <a:defRPr sz="6200"/>
            </a:lvl1pPr>
          </a:lstStyle>
          <a:p>
            <a:pPr/>
            <a:r>
              <a:t>Designing MSPs for Autonomy and Composability</a:t>
            </a:r>
          </a:p>
        </p:txBody>
      </p:sp>
      <p:sp>
        <p:nvSpPr>
          <p:cNvPr id="295" name="Shape 295"/>
          <p:cNvSpPr/>
          <p:nvPr>
            <p:ph type="body" idx="1"/>
          </p:nvPr>
        </p:nvSpPr>
        <p:spPr>
          <a:prstGeom prst="rect">
            <a:avLst/>
          </a:prstGeom>
        </p:spPr>
        <p:txBody>
          <a:bodyPr/>
          <a:lstStyle/>
          <a:p>
            <a:pPr>
              <a:buBlip>
                <a:blip r:embed="rId2"/>
              </a:buBlip>
            </a:pPr>
            <a:r>
              <a:t>reflection services</a:t>
            </a:r>
          </a:p>
          <a:p>
            <a:pPr>
              <a:buBlip>
                <a:blip r:embed="rId2"/>
              </a:buBlip>
            </a:pPr>
            <a:r>
              <a:t>“rules” as micro-services</a:t>
            </a:r>
          </a:p>
          <a:p>
            <a:pPr>
              <a:buBlip>
                <a:blip r:embed="rId2"/>
              </a:buBlip>
            </a:pPr>
            <a:r>
              <a:t>decouple “shared” services</a:t>
            </a:r>
          </a:p>
          <a:p>
            <a:pPr>
              <a:buBlip>
                <a:blip r:embed="rId2"/>
              </a:buBlip>
            </a:pPr>
            <a:r>
              <a:t>collections and observers</a:t>
            </a:r>
          </a:p>
          <a:p>
            <a:pPr>
              <a:buBlip>
                <a:blip r:embed="rId2"/>
              </a:buBlip>
            </a:pPr>
            <a:r>
              <a:t>subscription-based event sharing</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ph type="title"/>
          </p:nvPr>
        </p:nvSpPr>
        <p:spPr>
          <a:xfrm>
            <a:off x="1270000" y="203200"/>
            <a:ext cx="10464800" cy="1384300"/>
          </a:xfrm>
          <a:prstGeom prst="rect">
            <a:avLst/>
          </a:prstGeom>
        </p:spPr>
        <p:txBody>
          <a:bodyPr/>
          <a:lstStyle/>
          <a:p>
            <a:pPr/>
            <a:r>
              <a:t>Motivation</a:t>
            </a:r>
          </a:p>
        </p:txBody>
      </p:sp>
      <p:sp>
        <p:nvSpPr>
          <p:cNvPr id="122" name="Shape 122"/>
          <p:cNvSpPr/>
          <p:nvPr/>
        </p:nvSpPr>
        <p:spPr>
          <a:xfrm>
            <a:off x="1713045" y="1685949"/>
            <a:ext cx="9575801" cy="22796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800"/>
            </a:pPr>
            <a:r>
              <a:t>Critical Business Challenges:</a:t>
            </a:r>
          </a:p>
          <a:p>
            <a:pPr>
              <a:defRPr sz="3800"/>
            </a:pPr>
            <a:r>
              <a:t>Pace of Change - Adaptability / Evolvability - Innovation - Scale</a:t>
            </a:r>
          </a:p>
        </p:txBody>
      </p:sp>
      <p:sp>
        <p:nvSpPr>
          <p:cNvPr id="123" name="Shape 123"/>
          <p:cNvSpPr/>
          <p:nvPr/>
        </p:nvSpPr>
        <p:spPr>
          <a:xfrm>
            <a:off x="355600" y="4676968"/>
            <a:ext cx="12306300" cy="7425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lvl1pPr>
          </a:lstStyle>
          <a:p>
            <a:pPr/>
            <a:r>
              <a:t>Single biggest obstacle to meeting these challenges?</a:t>
            </a:r>
          </a:p>
        </p:txBody>
      </p:sp>
      <p:sp>
        <p:nvSpPr>
          <p:cNvPr id="124" name="Shape 124"/>
          <p:cNvSpPr/>
          <p:nvPr/>
        </p:nvSpPr>
        <p:spPr>
          <a:xfrm>
            <a:off x="927100" y="6337300"/>
            <a:ext cx="10972800" cy="1917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Monolithic computer systems built according to the dictates of software engineering!</a:t>
            </a:r>
          </a:p>
          <a:p>
            <a:pPr>
              <a:defRPr sz="2800"/>
            </a:pPr>
            <a:r>
              <a:t>(including SE inspired, non-conscious, habits and presuppositions)</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7" name="Shape 297"/>
          <p:cNvSpPr/>
          <p:nvPr>
            <p:ph type="title"/>
          </p:nvPr>
        </p:nvSpPr>
        <p:spPr>
          <a:xfrm>
            <a:off x="1270000" y="203200"/>
            <a:ext cx="10464800" cy="1347490"/>
          </a:xfrm>
          <a:prstGeom prst="rect">
            <a:avLst/>
          </a:prstGeom>
        </p:spPr>
        <p:txBody>
          <a:bodyPr/>
          <a:lstStyle>
            <a:lvl1pPr>
              <a:defRPr sz="6400"/>
            </a:lvl1pPr>
          </a:lstStyle>
          <a:p>
            <a:pPr/>
            <a:r>
              <a:t>Reflection Services</a:t>
            </a:r>
          </a:p>
        </p:txBody>
      </p:sp>
      <p:sp>
        <p:nvSpPr>
          <p:cNvPr id="298" name="Shape 298"/>
          <p:cNvSpPr/>
          <p:nvPr/>
        </p:nvSpPr>
        <p:spPr>
          <a:xfrm>
            <a:off x="354304" y="1621270"/>
            <a:ext cx="12296191" cy="74000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400"/>
            </a:pPr>
            <a:r>
              <a:t>There are four broad categories of reflection service:</a:t>
            </a:r>
          </a:p>
          <a:p>
            <a:pPr algn="l">
              <a:defRPr sz="2600"/>
            </a:pPr>
          </a:p>
          <a:p>
            <a:pPr algn="l">
              <a:defRPr sz="3400"/>
            </a:pPr>
            <a:r>
              <a:t> </a:t>
            </a:r>
            <a:r>
              <a:rPr sz="2800"/>
              <a:t>1 - being able to test itself - important when we discuss devops.</a:t>
            </a:r>
            <a:endParaRPr sz="2800"/>
          </a:p>
          <a:p>
            <a:pPr algn="l">
              <a:defRPr sz="2000"/>
            </a:pPr>
          </a:p>
          <a:p>
            <a:pPr algn="l"/>
            <a:r>
              <a:rPr sz="2800"/>
              <a:t> 2 - be aware of itself and be able to answer questions like, “can you do X?” ‘X’ being a specific micro-service identified by message selector.</a:t>
            </a:r>
            <a:endParaRPr sz="2800"/>
          </a:p>
          <a:p>
            <a:pPr algn="l">
              <a:defRPr sz="2000"/>
            </a:pPr>
          </a:p>
          <a:p>
            <a:pPr algn="l">
              <a:defRPr sz="2800"/>
            </a:pPr>
            <a:r>
              <a:t>  3 - be aware of changes in itself and be able to notify others of those changes. We will discuss this in detail in “Event Sharing.”</a:t>
            </a:r>
          </a:p>
          <a:p>
            <a:pPr algn="l">
              <a:defRPr sz="2000"/>
            </a:pPr>
          </a:p>
          <a:p>
            <a:pPr algn="l">
              <a:defRPr sz="2800"/>
            </a:pPr>
            <a:r>
              <a:t>  4 - be able to respond to messages that alter itself. For example; each MSP can be built such that is individual micro-services - the messages it responds to — are held in a collection and therefore can be added to, or deleted, or modified as needed — at runtime.</a:t>
            </a:r>
          </a:p>
          <a:p>
            <a:pPr algn="l">
              <a:defRPr sz="3000"/>
            </a:pPr>
          </a:p>
          <a:p>
            <a:pPr algn="l">
              <a:defRPr sz="2400"/>
            </a:pPr>
            <a:r>
              <a:t>Note: “rules” and, by extension, individual micro-services (i.e. programming expressions) can be runtime modifiable.</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0" name="Shape 300"/>
          <p:cNvSpPr/>
          <p:nvPr>
            <p:ph type="title"/>
          </p:nvPr>
        </p:nvSpPr>
        <p:spPr>
          <a:xfrm>
            <a:off x="1270000" y="203200"/>
            <a:ext cx="10464800" cy="1112212"/>
          </a:xfrm>
          <a:prstGeom prst="rect">
            <a:avLst/>
          </a:prstGeom>
        </p:spPr>
        <p:txBody>
          <a:bodyPr/>
          <a:lstStyle>
            <a:lvl1pPr>
              <a:defRPr sz="5600"/>
            </a:lvl1pPr>
          </a:lstStyle>
          <a:p>
            <a:pPr/>
            <a:r>
              <a:t>Rule as Micro-service</a:t>
            </a:r>
          </a:p>
        </p:txBody>
      </p:sp>
      <p:sp>
        <p:nvSpPr>
          <p:cNvPr id="301" name="Shape 301"/>
          <p:cNvSpPr/>
          <p:nvPr/>
        </p:nvSpPr>
        <p:spPr>
          <a:xfrm>
            <a:off x="632073" y="1464036"/>
            <a:ext cx="11740653" cy="21519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 “rule” is an ordered collection of </a:t>
            </a:r>
            <a:r>
              <a:rPr>
                <a:solidFill>
                  <a:srgbClr val="FFFB00"/>
                </a:solidFill>
              </a:rPr>
              <a:t>variables</a:t>
            </a:r>
            <a:r>
              <a:t>, </a:t>
            </a:r>
            <a:r>
              <a:rPr>
                <a:solidFill>
                  <a:srgbClr val="FF40FF"/>
                </a:solidFill>
              </a:rPr>
              <a:t>operators</a:t>
            </a:r>
            <a:r>
              <a:t>, and </a:t>
            </a:r>
            <a:r>
              <a:rPr>
                <a:solidFill>
                  <a:srgbClr val="00FDFF"/>
                </a:solidFill>
              </a:rPr>
              <a:t>constants</a:t>
            </a:r>
            <a:r>
              <a:t>; and,recursively, rules.</a:t>
            </a:r>
          </a:p>
          <a:p>
            <a:pPr/>
            <a:r>
              <a:t>A </a:t>
            </a:r>
            <a:r>
              <a:rPr>
                <a:solidFill>
                  <a:srgbClr val="FFFB00"/>
                </a:solidFill>
              </a:rPr>
              <a:t>variable</a:t>
            </a:r>
            <a:r>
              <a:t> is a dyad of </a:t>
            </a:r>
            <a:r>
              <a:rPr>
                <a:solidFill>
                  <a:srgbClr val="FF9300"/>
                </a:solidFill>
              </a:rPr>
              <a:t>receiver</a:t>
            </a:r>
            <a:r>
              <a:t> and </a:t>
            </a:r>
            <a:r>
              <a:rPr>
                <a:solidFill>
                  <a:srgbClr val="00F900"/>
                </a:solidFill>
              </a:rPr>
              <a:t>message</a:t>
            </a:r>
            <a:r>
              <a:t>.</a:t>
            </a:r>
          </a:p>
        </p:txBody>
      </p:sp>
      <p:sp>
        <p:nvSpPr>
          <p:cNvPr id="302" name="Shape 302"/>
          <p:cNvSpPr/>
          <p:nvPr/>
        </p:nvSpPr>
        <p:spPr>
          <a:xfrm>
            <a:off x="72502" y="4142641"/>
            <a:ext cx="12859796" cy="6419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400"/>
            </a:pPr>
            <a:r>
              <a:t>mayRent </a:t>
            </a:r>
            <a:r>
              <a:rPr>
                <a:solidFill>
                  <a:srgbClr val="FF40FF"/>
                </a:solidFill>
              </a:rPr>
              <a:t>=</a:t>
            </a:r>
            <a:r>
              <a:t> </a:t>
            </a:r>
            <a:r>
              <a:rPr>
                <a:solidFill>
                  <a:srgbClr val="00FDFF"/>
                </a:solidFill>
              </a:rPr>
              <a:t>True</a:t>
            </a:r>
            <a:r>
              <a:t> </a:t>
            </a:r>
            <a:r>
              <a:rPr>
                <a:solidFill>
                  <a:srgbClr val="FF40FF"/>
                </a:solidFill>
              </a:rPr>
              <a:t>IF</a:t>
            </a:r>
            <a:r>
              <a:t> </a:t>
            </a:r>
            <a:r>
              <a:rPr>
                <a:solidFill>
                  <a:srgbClr val="FFFB00"/>
                </a:solidFill>
              </a:rPr>
              <a:t>[</a:t>
            </a:r>
            <a:r>
              <a:rPr>
                <a:solidFill>
                  <a:srgbClr val="FF9300"/>
                </a:solidFill>
              </a:rPr>
              <a:t>renter</a:t>
            </a:r>
            <a:r>
              <a:t> </a:t>
            </a:r>
            <a:r>
              <a:rPr>
                <a:solidFill>
                  <a:srgbClr val="00F900"/>
                </a:solidFill>
              </a:rPr>
              <a:t>age</a:t>
            </a:r>
            <a:r>
              <a:rPr>
                <a:solidFill>
                  <a:srgbClr val="FFFB00"/>
                </a:solidFill>
              </a:rPr>
              <a:t>]</a:t>
            </a:r>
            <a:r>
              <a:t> </a:t>
            </a:r>
            <a:r>
              <a:rPr>
                <a:solidFill>
                  <a:srgbClr val="FF40FF"/>
                </a:solidFill>
              </a:rPr>
              <a:t>&gt;</a:t>
            </a:r>
            <a:r>
              <a:t> </a:t>
            </a:r>
            <a:r>
              <a:rPr>
                <a:solidFill>
                  <a:srgbClr val="00FDFF"/>
                </a:solidFill>
              </a:rPr>
              <a:t>26</a:t>
            </a:r>
            <a:r>
              <a:t> </a:t>
            </a:r>
            <a:r>
              <a:rPr>
                <a:solidFill>
                  <a:srgbClr val="FF40FF"/>
                </a:solidFill>
              </a:rPr>
              <a:t>AND</a:t>
            </a:r>
            <a:r>
              <a:t> </a:t>
            </a:r>
            <a:r>
              <a:rPr>
                <a:solidFill>
                  <a:srgbClr val="FFFB00"/>
                </a:solidFill>
              </a:rPr>
              <a:t>[</a:t>
            </a:r>
            <a:r>
              <a:rPr>
                <a:solidFill>
                  <a:srgbClr val="FF9300"/>
                </a:solidFill>
              </a:rPr>
              <a:t>renter</a:t>
            </a:r>
            <a:r>
              <a:t> </a:t>
            </a:r>
            <a:r>
              <a:rPr>
                <a:solidFill>
                  <a:srgbClr val="00F900"/>
                </a:solidFill>
              </a:rPr>
              <a:t>hasCreditCard</a:t>
            </a:r>
            <a:r>
              <a:rPr>
                <a:solidFill>
                  <a:srgbClr val="FFFB00"/>
                </a:solidFill>
              </a:rPr>
              <a:t>]</a:t>
            </a:r>
            <a:r>
              <a:t> </a:t>
            </a:r>
          </a:p>
        </p:txBody>
      </p:sp>
      <p:sp>
        <p:nvSpPr>
          <p:cNvPr id="303" name="Shape 303"/>
          <p:cNvSpPr/>
          <p:nvPr/>
        </p:nvSpPr>
        <p:spPr>
          <a:xfrm>
            <a:off x="174374" y="5412894"/>
            <a:ext cx="12366924" cy="21282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200"/>
            </a:lvl1pPr>
          </a:lstStyle>
          <a:p>
            <a:pPr/>
            <a:r>
              <a:t>Rules use collection behavior to compose themselves — including replacing any element of a rule with a variable (at runtime). Rules INITIALIZE (iteratively INITIALIZE each variable); and EVALUATE which applies operators to values returning the result.</a:t>
            </a:r>
          </a:p>
        </p:txBody>
      </p:sp>
      <p:sp>
        <p:nvSpPr>
          <p:cNvPr id="304" name="Shape 304"/>
          <p:cNvSpPr/>
          <p:nvPr/>
        </p:nvSpPr>
        <p:spPr>
          <a:xfrm>
            <a:off x="1946368" y="8029094"/>
            <a:ext cx="8822937" cy="11122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200"/>
            </a:pPr>
            <a:r>
              <a:t>Individual Rule = Individual Micro-service.</a:t>
            </a:r>
          </a:p>
          <a:p>
            <a:pPr>
              <a:defRPr sz="3200"/>
            </a:pPr>
            <a:r>
              <a:t>Individual Variable = Individual Micro-service.  </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6" name="Shape 306"/>
          <p:cNvSpPr/>
          <p:nvPr>
            <p:ph type="title"/>
          </p:nvPr>
        </p:nvSpPr>
        <p:spPr>
          <a:xfrm>
            <a:off x="1270000" y="203200"/>
            <a:ext cx="10464800" cy="1450678"/>
          </a:xfrm>
          <a:prstGeom prst="rect">
            <a:avLst/>
          </a:prstGeom>
        </p:spPr>
        <p:txBody>
          <a:bodyPr/>
          <a:lstStyle>
            <a:lvl1pPr>
              <a:defRPr sz="6400"/>
            </a:lvl1pPr>
          </a:lstStyle>
          <a:p>
            <a:pPr/>
            <a:r>
              <a:t>Shared Services</a:t>
            </a:r>
          </a:p>
        </p:txBody>
      </p:sp>
      <p:sp>
        <p:nvSpPr>
          <p:cNvPr id="307" name="Shape 307"/>
          <p:cNvSpPr/>
          <p:nvPr/>
        </p:nvSpPr>
        <p:spPr>
          <a:xfrm>
            <a:off x="1354739" y="1546249"/>
            <a:ext cx="10295322" cy="44513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800"/>
            </a:pPr>
            <a:r>
              <a:t>One common refactoring is removing duplicate code and making it an independent function.</a:t>
            </a:r>
          </a:p>
          <a:p>
            <a:pPr algn="l">
              <a:defRPr sz="3800"/>
            </a:pPr>
          </a:p>
          <a:p>
            <a:pPr algn="l">
              <a:defRPr sz="3800"/>
            </a:pPr>
            <a:r>
              <a:t>Aspect-oriented programming was obsessed with “cross-cutting concerns” which were encapsulated in an object and, using delegation, shared across the code base.</a:t>
            </a:r>
          </a:p>
        </p:txBody>
      </p:sp>
      <p:sp>
        <p:nvSpPr>
          <p:cNvPr id="308" name="Shape 308"/>
          <p:cNvSpPr/>
          <p:nvPr/>
        </p:nvSpPr>
        <p:spPr>
          <a:xfrm>
            <a:off x="1270000" y="6696436"/>
            <a:ext cx="10464801" cy="21519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The same philosophy and approach applies to MSA - with micro-service replacing ‘function’ and MSP replacing object.</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0" name="Shape 310"/>
          <p:cNvSpPr/>
          <p:nvPr>
            <p:ph type="title"/>
          </p:nvPr>
        </p:nvSpPr>
        <p:spPr>
          <a:xfrm>
            <a:off x="1270000" y="304800"/>
            <a:ext cx="10464800" cy="1473845"/>
          </a:xfrm>
          <a:prstGeom prst="rect">
            <a:avLst/>
          </a:prstGeom>
        </p:spPr>
        <p:txBody>
          <a:bodyPr/>
          <a:lstStyle>
            <a:lvl1pPr>
              <a:defRPr sz="6400"/>
            </a:lvl1pPr>
          </a:lstStyle>
          <a:p>
            <a:pPr/>
            <a:r>
              <a:t>collections and observers</a:t>
            </a:r>
          </a:p>
        </p:txBody>
      </p:sp>
      <p:sp>
        <p:nvSpPr>
          <p:cNvPr id="311" name="Shape 311"/>
          <p:cNvSpPr/>
          <p:nvPr/>
        </p:nvSpPr>
        <p:spPr>
          <a:xfrm>
            <a:off x="1165621" y="1692636"/>
            <a:ext cx="10673558" cy="19233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rPr sz="3600"/>
              <a:t>Success using MSA is dependent on developers’ ability to identify micro-services AND assign them to the appropriate MSP. Two Cases:</a:t>
            </a:r>
            <a:r>
              <a:t> </a:t>
            </a:r>
          </a:p>
        </p:txBody>
      </p:sp>
      <p:sp>
        <p:nvSpPr>
          <p:cNvPr id="312" name="Shape 312"/>
          <p:cNvSpPr/>
          <p:nvPr/>
        </p:nvSpPr>
        <p:spPr>
          <a:xfrm>
            <a:off x="105634" y="4092094"/>
            <a:ext cx="12793532" cy="51762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3200"/>
            </a:pPr>
            <a:r>
              <a:t>1 - separate collection behavior (micro-services) from any MSP needing such services. Example: a portfolio of investments should utilize an internal collection of the actual investments and use that collection to implement behaviors like add, delete, replace, return subset, etc.</a:t>
            </a:r>
          </a:p>
          <a:p>
            <a:pPr algn="l">
              <a:defRPr sz="3200"/>
            </a:pPr>
          </a:p>
          <a:p>
            <a:pPr algn="l">
              <a:defRPr sz="3200"/>
            </a:pPr>
            <a:r>
              <a:t>2 - Observers are typically concerned with aggregate behavior. Example: watching a set of point-of-sale MSPs and using the information they observe to provide other services, like inventory trends, or sales volume trends.</a:t>
            </a: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4" name="Shape 314"/>
          <p:cNvSpPr/>
          <p:nvPr>
            <p:ph type="title"/>
          </p:nvPr>
        </p:nvSpPr>
        <p:spPr>
          <a:xfrm>
            <a:off x="1270000" y="203200"/>
            <a:ext cx="10464800" cy="1434059"/>
          </a:xfrm>
          <a:prstGeom prst="rect">
            <a:avLst/>
          </a:prstGeom>
        </p:spPr>
        <p:txBody>
          <a:bodyPr/>
          <a:lstStyle>
            <a:lvl1pPr>
              <a:defRPr sz="6400"/>
            </a:lvl1pPr>
          </a:lstStyle>
          <a:p>
            <a:pPr/>
            <a:r>
              <a:t>Event Sharing</a:t>
            </a:r>
          </a:p>
        </p:txBody>
      </p:sp>
      <p:sp>
        <p:nvSpPr>
          <p:cNvPr id="315" name="Shape 315"/>
          <p:cNvSpPr/>
          <p:nvPr/>
        </p:nvSpPr>
        <p:spPr>
          <a:xfrm>
            <a:off x="433511" y="1420333"/>
            <a:ext cx="12137778" cy="12786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a:lvl1pPr>
          </a:lstStyle>
          <a:p>
            <a:pPr/>
            <a:r>
              <a:t>Every MSP should be aware of meaningful changes in itself. Part of its public interface is a list of events that it is willing to share with others. Event sharing should always be implemented using an internal (i.e. via delegation) event dispatcher.</a:t>
            </a:r>
          </a:p>
        </p:txBody>
      </p:sp>
      <p:sp>
        <p:nvSpPr>
          <p:cNvPr id="316" name="Shape 316"/>
          <p:cNvSpPr/>
          <p:nvPr/>
        </p:nvSpPr>
        <p:spPr>
          <a:xfrm>
            <a:off x="1835150" y="2810781"/>
            <a:ext cx="9643865" cy="2866724"/>
          </a:xfrm>
          <a:prstGeom prst="rect">
            <a:avLst/>
          </a:prstGeom>
          <a:blipFill>
            <a:blip r:embed="rId2"/>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a:defRPr>
                <a:effectLst>
                  <a:outerShdw sx="100000" sy="100000" kx="0" ky="0" algn="b" rotWithShape="0" blurRad="63500" dist="25400" dir="2700000">
                    <a:srgbClr val="000000">
                      <a:alpha val="70000"/>
                    </a:srgbClr>
                  </a:outerShdw>
                </a:effectLst>
              </a:defRPr>
            </a:pPr>
          </a:p>
        </p:txBody>
      </p:sp>
      <p:pic>
        <p:nvPicPr>
          <p:cNvPr id="317" name=""/>
          <p:cNvPicPr>
            <a:picLocks noChangeAspect="0"/>
          </p:cNvPicPr>
          <p:nvPr/>
        </p:nvPicPr>
        <p:blipFill>
          <a:blip r:embed="rId3">
            <a:extLst/>
          </a:blip>
          <a:stretch>
            <a:fillRect/>
          </a:stretch>
        </p:blipFill>
        <p:spPr>
          <a:xfrm>
            <a:off x="1708150" y="3604671"/>
            <a:ext cx="9834364" cy="88901"/>
          </a:xfrm>
          <a:prstGeom prst="rect">
            <a:avLst/>
          </a:prstGeom>
        </p:spPr>
      </p:pic>
      <p:pic>
        <p:nvPicPr>
          <p:cNvPr id="319" name=""/>
          <p:cNvPicPr>
            <a:picLocks noChangeAspect="0"/>
          </p:cNvPicPr>
          <p:nvPr/>
        </p:nvPicPr>
        <p:blipFill>
          <a:blip r:embed="rId3">
            <a:extLst/>
          </a:blip>
          <a:stretch>
            <a:fillRect/>
          </a:stretch>
        </p:blipFill>
        <p:spPr>
          <a:xfrm>
            <a:off x="1708150" y="4430171"/>
            <a:ext cx="9834364" cy="88901"/>
          </a:xfrm>
          <a:prstGeom prst="rect">
            <a:avLst/>
          </a:prstGeom>
        </p:spPr>
      </p:pic>
      <p:pic>
        <p:nvPicPr>
          <p:cNvPr id="321" name=""/>
          <p:cNvPicPr>
            <a:picLocks noChangeAspect="0"/>
          </p:cNvPicPr>
          <p:nvPr/>
        </p:nvPicPr>
        <p:blipFill>
          <a:blip r:embed="rId4">
            <a:extLst/>
          </a:blip>
          <a:stretch>
            <a:fillRect/>
          </a:stretch>
        </p:blipFill>
        <p:spPr>
          <a:xfrm>
            <a:off x="1835150" y="5509671"/>
            <a:ext cx="9643865" cy="88901"/>
          </a:xfrm>
          <a:prstGeom prst="rect">
            <a:avLst/>
          </a:prstGeom>
        </p:spPr>
      </p:pic>
      <p:pic>
        <p:nvPicPr>
          <p:cNvPr id="323" name=""/>
          <p:cNvPicPr>
            <a:picLocks noChangeAspect="0"/>
          </p:cNvPicPr>
          <p:nvPr/>
        </p:nvPicPr>
        <p:blipFill>
          <a:blip r:embed="rId5">
            <a:extLst/>
          </a:blip>
          <a:stretch>
            <a:fillRect/>
          </a:stretch>
        </p:blipFill>
        <p:spPr>
          <a:xfrm rot="16200000">
            <a:off x="1986063" y="4166495"/>
            <a:ext cx="2866724" cy="88901"/>
          </a:xfrm>
          <a:prstGeom prst="rect">
            <a:avLst/>
          </a:prstGeom>
        </p:spPr>
      </p:pic>
      <p:sp>
        <p:nvSpPr>
          <p:cNvPr id="325" name="Shape 325"/>
          <p:cNvSpPr/>
          <p:nvPr/>
        </p:nvSpPr>
        <p:spPr>
          <a:xfrm>
            <a:off x="2168256" y="2992775"/>
            <a:ext cx="989352" cy="54138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lvl1pPr>
          </a:lstStyle>
          <a:p>
            <a:pPr/>
            <a:r>
              <a:t>Event</a:t>
            </a:r>
          </a:p>
        </p:txBody>
      </p:sp>
      <p:sp>
        <p:nvSpPr>
          <p:cNvPr id="326" name="Shape 326"/>
          <p:cNvSpPr/>
          <p:nvPr/>
        </p:nvSpPr>
        <p:spPr>
          <a:xfrm>
            <a:off x="4288761" y="2992775"/>
            <a:ext cx="3182678" cy="54138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lvl1pPr>
          </a:lstStyle>
          <a:p>
            <a:pPr/>
            <a:r>
              <a:t>Registration Queue</a:t>
            </a:r>
          </a:p>
        </p:txBody>
      </p:sp>
      <p:sp>
        <p:nvSpPr>
          <p:cNvPr id="327" name="Shape 327"/>
          <p:cNvSpPr/>
          <p:nvPr/>
        </p:nvSpPr>
        <p:spPr>
          <a:xfrm>
            <a:off x="2129473" y="3780666"/>
            <a:ext cx="746129" cy="54138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lvl1pPr>
          </a:lstStyle>
          <a:p>
            <a:pPr/>
            <a:r>
              <a:t>E -1</a:t>
            </a:r>
          </a:p>
        </p:txBody>
      </p:sp>
      <p:sp>
        <p:nvSpPr>
          <p:cNvPr id="328" name="Shape 328"/>
          <p:cNvSpPr/>
          <p:nvPr/>
        </p:nvSpPr>
        <p:spPr>
          <a:xfrm>
            <a:off x="2103147" y="4843091"/>
            <a:ext cx="798782" cy="54138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lvl1pPr>
          </a:lstStyle>
          <a:p>
            <a:pPr/>
            <a:r>
              <a:t>E -2</a:t>
            </a:r>
          </a:p>
        </p:txBody>
      </p:sp>
      <p:sp>
        <p:nvSpPr>
          <p:cNvPr id="329" name="Shape 329"/>
          <p:cNvSpPr/>
          <p:nvPr/>
        </p:nvSpPr>
        <p:spPr>
          <a:xfrm>
            <a:off x="3787726" y="3724984"/>
            <a:ext cx="3355173" cy="54138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lvl1pPr>
          </a:lstStyle>
          <a:p>
            <a:pPr/>
            <a:r>
              <a:t>[registrant message]</a:t>
            </a:r>
          </a:p>
        </p:txBody>
      </p:sp>
      <p:sp>
        <p:nvSpPr>
          <p:cNvPr id="330" name="Shape 330"/>
          <p:cNvSpPr/>
          <p:nvPr/>
        </p:nvSpPr>
        <p:spPr>
          <a:xfrm>
            <a:off x="3787726" y="4743679"/>
            <a:ext cx="3355173" cy="54138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lvl1pPr>
          </a:lstStyle>
          <a:p>
            <a:pPr/>
            <a:r>
              <a:t>[registrant message]</a:t>
            </a:r>
          </a:p>
        </p:txBody>
      </p:sp>
      <p:sp>
        <p:nvSpPr>
          <p:cNvPr id="331" name="Shape 331"/>
          <p:cNvSpPr/>
          <p:nvPr/>
        </p:nvSpPr>
        <p:spPr>
          <a:xfrm>
            <a:off x="7606114" y="4736608"/>
            <a:ext cx="3355172" cy="54138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lvl1pPr>
          </a:lstStyle>
          <a:p>
            <a:pPr/>
            <a:r>
              <a:t>[registrant message]</a:t>
            </a:r>
          </a:p>
        </p:txBody>
      </p:sp>
      <p:sp>
        <p:nvSpPr>
          <p:cNvPr id="332" name="Shape 332"/>
          <p:cNvSpPr/>
          <p:nvPr/>
        </p:nvSpPr>
        <p:spPr>
          <a:xfrm>
            <a:off x="541014" y="6020959"/>
            <a:ext cx="11922771" cy="32471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400"/>
            </a:pPr>
            <a:r>
              <a:t>Any MSP can send a message to another “please register me for E-2 using this message.” This message is passed to the eventDispatcher who parses the message to create a registration and places it in the appropriate queue.</a:t>
            </a:r>
          </a:p>
          <a:p>
            <a:pPr algn="l">
              <a:defRPr sz="2400"/>
            </a:pPr>
          </a:p>
          <a:p>
            <a:pPr algn="l">
              <a:defRPr sz="2400"/>
            </a:pPr>
            <a:r>
              <a:t>Each registration queue is a MSP — a collection that can be ordered and prioritized.</a:t>
            </a:r>
          </a:p>
          <a:p>
            <a:pPr algn="l">
              <a:defRPr sz="2400"/>
            </a:pPr>
          </a:p>
          <a:p>
            <a:pPr algn="l">
              <a:defRPr sz="2400"/>
            </a:pPr>
            <a:r>
              <a:t>Each registration is a MSP that, like a rule can be evaluated, causing the message to be sent to the registrant.</a:t>
            </a: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4" name="Shape 334"/>
          <p:cNvSpPr/>
          <p:nvPr>
            <p:ph type="title"/>
          </p:nvPr>
        </p:nvSpPr>
        <p:spPr>
          <a:xfrm>
            <a:off x="1270000" y="203200"/>
            <a:ext cx="10464800" cy="1459459"/>
          </a:xfrm>
          <a:prstGeom prst="rect">
            <a:avLst/>
          </a:prstGeom>
        </p:spPr>
        <p:txBody>
          <a:bodyPr/>
          <a:lstStyle>
            <a:lvl1pPr>
              <a:defRPr sz="6400"/>
            </a:lvl1pPr>
          </a:lstStyle>
          <a:p>
            <a:pPr/>
            <a:r>
              <a:t>Applications (Programs)</a:t>
            </a:r>
          </a:p>
        </p:txBody>
      </p:sp>
      <p:sp>
        <p:nvSpPr>
          <p:cNvPr id="335" name="Shape 335"/>
          <p:cNvSpPr/>
          <p:nvPr/>
        </p:nvSpPr>
        <p:spPr>
          <a:xfrm>
            <a:off x="22221" y="1908031"/>
            <a:ext cx="12960358" cy="123853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lvl1pPr>
          </a:lstStyle>
          <a:p>
            <a:pPr/>
            <a:r>
              <a:t>It is time for the venerable, obsolete, and harmful top-down command and control programming paradigm to die, die, die!</a:t>
            </a:r>
          </a:p>
        </p:txBody>
      </p:sp>
      <p:sp>
        <p:nvSpPr>
          <p:cNvPr id="336" name="Shape 336"/>
          <p:cNvSpPr/>
          <p:nvPr/>
        </p:nvSpPr>
        <p:spPr>
          <a:xfrm>
            <a:off x="256378" y="3616181"/>
            <a:ext cx="12492044" cy="181003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lvl1pPr>
          </a:lstStyle>
          <a:p>
            <a:pPr/>
            <a:r>
              <a:t>If MSPs are to be autonomous, composable, modifiable, and “hot swappable” a new metaphor for program structure is required — the ‘script or ‘screenplay’.</a:t>
            </a:r>
          </a:p>
        </p:txBody>
      </p:sp>
      <p:sp>
        <p:nvSpPr>
          <p:cNvPr id="337" name="Shape 337"/>
          <p:cNvSpPr/>
          <p:nvPr/>
        </p:nvSpPr>
        <p:spPr>
          <a:xfrm>
            <a:off x="952500" y="5895831"/>
            <a:ext cx="11400731" cy="2381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lvl1pPr>
          </a:lstStyle>
          <a:p>
            <a:pPr/>
            <a:r>
              <a:t>Each script or screenplay is itself a MSP — with ordered collection behavior — that can be modified, at run time, by asking the embedded collection to add / delete / modify / or reorder elements.</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9" name="Shape 339"/>
          <p:cNvSpPr/>
          <p:nvPr>
            <p:ph type="title"/>
          </p:nvPr>
        </p:nvSpPr>
        <p:spPr>
          <a:xfrm>
            <a:off x="1270000" y="203200"/>
            <a:ext cx="10464800" cy="1488629"/>
          </a:xfrm>
          <a:prstGeom prst="rect">
            <a:avLst/>
          </a:prstGeom>
        </p:spPr>
        <p:txBody>
          <a:bodyPr/>
          <a:lstStyle/>
          <a:p>
            <a:pPr/>
            <a:r>
              <a:t>Architecture</a:t>
            </a:r>
          </a:p>
        </p:txBody>
      </p:sp>
      <p:sp>
        <p:nvSpPr>
          <p:cNvPr id="340" name="Shape 340"/>
          <p:cNvSpPr/>
          <p:nvPr/>
        </p:nvSpPr>
        <p:spPr>
          <a:xfrm>
            <a:off x="632459" y="3139257"/>
            <a:ext cx="11739882" cy="59388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600"/>
            </a:pPr>
            <a:r>
              <a:t>Pipes and Filters</a:t>
            </a:r>
            <a:endParaRPr sz="2800"/>
          </a:p>
          <a:p>
            <a:pPr algn="l">
              <a:defRPr sz="3600"/>
            </a:pPr>
            <a:r>
              <a:rPr sz="2800"/>
              <a:t>   freely connected MSPs - any given architecture being a fixed script.</a:t>
            </a:r>
          </a:p>
          <a:p>
            <a:pPr algn="l">
              <a:defRPr sz="3600"/>
            </a:pPr>
            <a:r>
              <a:t>N-tier Client-Server</a:t>
            </a:r>
            <a:endParaRPr sz="2800"/>
          </a:p>
          <a:p>
            <a:pPr algn="l">
              <a:defRPr sz="3600"/>
            </a:pPr>
            <a:r>
              <a:rPr sz="2800"/>
              <a:t>   essentially peer-to-peer with MSPs as the peers.</a:t>
            </a:r>
          </a:p>
          <a:p>
            <a:pPr algn="l">
              <a:defRPr sz="3600"/>
            </a:pPr>
            <a:r>
              <a:t>Blackboards (variants: ‘whiteboards’ ‘smartboards’)</a:t>
            </a:r>
            <a:endParaRPr sz="2800"/>
          </a:p>
          <a:p>
            <a:pPr algn="l">
              <a:defRPr sz="3600"/>
            </a:pPr>
            <a:r>
              <a:rPr sz="2800"/>
              <a:t>   communication spaces for self-directed MSPs</a:t>
            </a:r>
          </a:p>
          <a:p>
            <a:pPr algn="l">
              <a:defRPr sz="3600"/>
            </a:pPr>
            <a:r>
              <a:t>“The System”</a:t>
            </a:r>
            <a:endParaRPr sz="2800"/>
          </a:p>
          <a:p>
            <a:pPr algn="l">
              <a:defRPr sz="3600"/>
            </a:pPr>
            <a:r>
              <a:rPr sz="2800"/>
              <a:t>   Stop trying to replicate a complex adaptive system as a deterministic one (that’s the only kind that a computer can implement).</a:t>
            </a:r>
            <a:endParaRPr sz="2800"/>
          </a:p>
          <a:p>
            <a:pPr algn="l">
              <a:defRPr sz="3600"/>
            </a:pPr>
            <a:r>
              <a:rPr sz="2800"/>
              <a:t>   Instead, modify (by adding, deleting, and re-organizing MSPs in context!</a:t>
            </a:r>
            <a:endParaRPr sz="2800"/>
          </a:p>
          <a:p>
            <a:pPr algn="l">
              <a:defRPr sz="3600"/>
            </a:pPr>
            <a:r>
              <a:rPr sz="2800"/>
              <a:t>   This is the real lesson of Domain-driven Design.</a:t>
            </a:r>
          </a:p>
        </p:txBody>
      </p:sp>
      <p:sp>
        <p:nvSpPr>
          <p:cNvPr id="341" name="Shape 341"/>
          <p:cNvSpPr/>
          <p:nvPr/>
        </p:nvSpPr>
        <p:spPr>
          <a:xfrm>
            <a:off x="818356" y="1628631"/>
            <a:ext cx="11368088" cy="1238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lvl1pPr>
          </a:lstStyle>
          <a:p>
            <a:pPr/>
            <a:r>
              <a:t>Appropriate architectures for MSA are limited —  three obvious candidates and a third, not so obvious:</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title"/>
          </p:nvPr>
        </p:nvSpPr>
        <p:spPr>
          <a:xfrm>
            <a:off x="1270000" y="203200"/>
            <a:ext cx="10464800" cy="1485900"/>
          </a:xfrm>
          <a:prstGeom prst="rect">
            <a:avLst/>
          </a:prstGeom>
        </p:spPr>
        <p:txBody>
          <a:bodyPr/>
          <a:lstStyle/>
          <a:p>
            <a:pPr/>
            <a:r>
              <a:t>Inspiration</a:t>
            </a:r>
          </a:p>
        </p:txBody>
      </p:sp>
      <p:sp>
        <p:nvSpPr>
          <p:cNvPr id="127" name="Shape 127"/>
          <p:cNvSpPr/>
          <p:nvPr/>
        </p:nvSpPr>
        <p:spPr>
          <a:xfrm>
            <a:off x="330037" y="1902186"/>
            <a:ext cx="3947119" cy="21519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Rapid</a:t>
            </a:r>
          </a:p>
          <a:p>
            <a:pPr/>
            <a:r>
              <a:t>  Application</a:t>
            </a:r>
          </a:p>
          <a:p>
            <a:pPr/>
            <a:r>
              <a:t>    Development</a:t>
            </a:r>
          </a:p>
        </p:txBody>
      </p:sp>
      <p:sp>
        <p:nvSpPr>
          <p:cNvPr id="128" name="Shape 128"/>
          <p:cNvSpPr/>
          <p:nvPr/>
        </p:nvSpPr>
        <p:spPr>
          <a:xfrm>
            <a:off x="7719472" y="2397486"/>
            <a:ext cx="4306648" cy="14661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Object-Oriented</a:t>
            </a:r>
          </a:p>
          <a:p>
            <a:pPr/>
            <a:r>
              <a:t>Development</a:t>
            </a:r>
          </a:p>
        </p:txBody>
      </p:sp>
      <p:sp>
        <p:nvSpPr>
          <p:cNvPr id="129" name="Shape 129"/>
          <p:cNvSpPr/>
          <p:nvPr/>
        </p:nvSpPr>
        <p:spPr>
          <a:xfrm>
            <a:off x="1361585" y="4734286"/>
            <a:ext cx="5186021" cy="21519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Extreme</a:t>
            </a:r>
          </a:p>
          <a:p>
            <a:pPr/>
            <a:r>
              <a:t>Programming</a:t>
            </a:r>
          </a:p>
          <a:p>
            <a:pPr/>
            <a:r>
              <a:t> / Agile Development</a:t>
            </a:r>
          </a:p>
        </p:txBody>
      </p:sp>
      <p:sp>
        <p:nvSpPr>
          <p:cNvPr id="130" name="Shape 130"/>
          <p:cNvSpPr/>
          <p:nvPr/>
        </p:nvSpPr>
        <p:spPr>
          <a:xfrm>
            <a:off x="4533119" y="7769586"/>
            <a:ext cx="4456354" cy="14661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Service-Oriented</a:t>
            </a:r>
          </a:p>
          <a:p>
            <a:pPr/>
            <a:r>
              <a:t>Architecture</a:t>
            </a:r>
          </a:p>
        </p:txBody>
      </p:sp>
      <p:sp>
        <p:nvSpPr>
          <p:cNvPr id="131" name="Shape 131"/>
          <p:cNvSpPr/>
          <p:nvPr/>
        </p:nvSpPr>
        <p:spPr>
          <a:xfrm>
            <a:off x="7969051" y="5331186"/>
            <a:ext cx="3782089" cy="14661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Domain-Driven</a:t>
            </a:r>
          </a:p>
          <a:p>
            <a:pPr/>
            <a:r>
              <a:t>Design</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title"/>
          </p:nvPr>
        </p:nvSpPr>
        <p:spPr>
          <a:xfrm>
            <a:off x="1270000" y="203200"/>
            <a:ext cx="10464800" cy="1397000"/>
          </a:xfrm>
          <a:prstGeom prst="rect">
            <a:avLst/>
          </a:prstGeom>
        </p:spPr>
        <p:txBody>
          <a:bodyPr/>
          <a:lstStyle/>
          <a:p>
            <a:pPr/>
            <a:r>
              <a:t>Definitions</a:t>
            </a:r>
          </a:p>
        </p:txBody>
      </p:sp>
      <p:sp>
        <p:nvSpPr>
          <p:cNvPr id="134" name="Shape 134"/>
          <p:cNvSpPr/>
          <p:nvPr/>
        </p:nvSpPr>
        <p:spPr>
          <a:xfrm>
            <a:off x="742033" y="1682750"/>
            <a:ext cx="11520734" cy="6108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550">
                <a:latin typeface="Times"/>
                <a:ea typeface="Times"/>
                <a:cs typeface="Times"/>
                <a:sym typeface="Times"/>
              </a:defRPr>
            </a:pPr>
            <a:r>
              <a:t>Microservices are small, autonomous services that work together.       —Sam Newman, Thoughtworks</a:t>
            </a:r>
          </a:p>
          <a:p>
            <a:pPr algn="l">
              <a:defRPr sz="3550">
                <a:latin typeface="Times"/>
                <a:ea typeface="Times"/>
                <a:cs typeface="Times"/>
                <a:sym typeface="Times"/>
              </a:defRPr>
            </a:pPr>
          </a:p>
          <a:p>
            <a:pPr algn="l">
              <a:defRPr sz="3550">
                <a:latin typeface="Times"/>
                <a:ea typeface="Times"/>
                <a:cs typeface="Times"/>
                <a:sym typeface="Times"/>
              </a:defRPr>
            </a:pPr>
            <a:r>
              <a:t>Loosely coupled service-oriented architecture with bounded contexts.     —Adrian Cockcroft, Battery Ventures</a:t>
            </a:r>
          </a:p>
          <a:p>
            <a:pPr algn="l">
              <a:defRPr sz="3550">
                <a:latin typeface="Times"/>
                <a:ea typeface="Times"/>
                <a:cs typeface="Times"/>
                <a:sym typeface="Times"/>
              </a:defRPr>
            </a:pPr>
          </a:p>
          <a:p>
            <a:pPr algn="l">
              <a:defRPr sz="3550">
                <a:latin typeface="Times"/>
                <a:ea typeface="Times"/>
                <a:cs typeface="Times"/>
                <a:sym typeface="Times"/>
              </a:defRPr>
            </a:pPr>
            <a:r>
              <a:t>A microservice is an independently deployable component of bounded scope that supports interoperability through message-based communication. Microservice architecture is a style of engineering highly automated, evolvable software systems made up of capability-aligned microservices.</a:t>
            </a:r>
          </a:p>
        </p:txBody>
      </p:sp>
      <p:sp>
        <p:nvSpPr>
          <p:cNvPr id="135" name="Shape 135"/>
          <p:cNvSpPr/>
          <p:nvPr/>
        </p:nvSpPr>
        <p:spPr>
          <a:xfrm>
            <a:off x="933463" y="8385536"/>
            <a:ext cx="10528273" cy="7803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There is no universal definition. Just Do It!</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title"/>
          </p:nvPr>
        </p:nvSpPr>
        <p:spPr>
          <a:xfrm>
            <a:off x="1270000" y="203200"/>
            <a:ext cx="10464800" cy="1638300"/>
          </a:xfrm>
          <a:prstGeom prst="rect">
            <a:avLst/>
          </a:prstGeom>
        </p:spPr>
        <p:txBody>
          <a:bodyPr/>
          <a:lstStyle>
            <a:lvl1pPr>
              <a:defRPr sz="6400"/>
            </a:lvl1pPr>
          </a:lstStyle>
          <a:p>
            <a:pPr/>
            <a:r>
              <a:t>identifying micro-services</a:t>
            </a:r>
          </a:p>
        </p:txBody>
      </p:sp>
      <p:sp>
        <p:nvSpPr>
          <p:cNvPr id="138" name="Shape 138"/>
          <p:cNvSpPr/>
          <p:nvPr/>
        </p:nvSpPr>
        <p:spPr>
          <a:xfrm>
            <a:off x="621436" y="1799744"/>
            <a:ext cx="11761928" cy="45031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600"/>
            </a:pPr>
            <a:r>
              <a:t>Technically … </a:t>
            </a:r>
          </a:p>
          <a:p>
            <a:pPr algn="l">
              <a:defRPr sz="3600"/>
            </a:pPr>
            <a:r>
              <a:t>   - a function</a:t>
            </a:r>
          </a:p>
          <a:p>
            <a:pPr algn="l">
              <a:defRPr sz="3600"/>
            </a:pPr>
            <a:r>
              <a:t>   - a block</a:t>
            </a:r>
          </a:p>
          <a:p>
            <a:pPr algn="l">
              <a:defRPr sz="3600"/>
            </a:pPr>
            <a:r>
              <a:t>   - a programming expression</a:t>
            </a:r>
          </a:p>
          <a:p>
            <a:pPr algn="l">
              <a:defRPr sz="3600"/>
            </a:pPr>
            <a:r>
              <a:t>   - even an assembler instruction</a:t>
            </a:r>
          </a:p>
          <a:p>
            <a:pPr algn="l">
              <a:defRPr sz="3600"/>
            </a:pPr>
            <a:r>
              <a:t>             … are all “micro-services.”</a:t>
            </a:r>
          </a:p>
          <a:p>
            <a:pPr algn="l">
              <a:defRPr sz="3000"/>
            </a:pPr>
          </a:p>
          <a:p>
            <a:pPr>
              <a:defRPr sz="3200"/>
            </a:pPr>
            <a:r>
              <a:t>(A block is the only one, however, that can be context free)</a:t>
            </a:r>
          </a:p>
        </p:txBody>
      </p:sp>
      <p:sp>
        <p:nvSpPr>
          <p:cNvPr id="139" name="Shape 139"/>
          <p:cNvSpPr/>
          <p:nvPr/>
        </p:nvSpPr>
        <p:spPr>
          <a:xfrm>
            <a:off x="275070" y="6810231"/>
            <a:ext cx="12454660" cy="238153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lvl1pPr>
          </a:lstStyle>
          <a:p>
            <a:pPr/>
            <a:r>
              <a:t>Think of these as the “atomic” level of micro-service architecture. But building with atoms is really inconvenient. We need a coarser granularity to work with - the “micro-service provider” (element, component, module).</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ph type="title"/>
          </p:nvPr>
        </p:nvSpPr>
        <p:spPr>
          <a:xfrm>
            <a:off x="1270000" y="203200"/>
            <a:ext cx="10464800" cy="2540000"/>
          </a:xfrm>
          <a:prstGeom prst="rect">
            <a:avLst/>
          </a:prstGeom>
        </p:spPr>
        <p:txBody>
          <a:bodyPr/>
          <a:lstStyle/>
          <a:p>
            <a:pPr>
              <a:defRPr sz="6000"/>
            </a:pPr>
            <a:r>
              <a:t>Micro-service Providers</a:t>
            </a:r>
          </a:p>
          <a:p>
            <a:pPr/>
            <a:r>
              <a:rPr sz="4800"/>
              <a:t>(aka Components, Modules, Elements)</a:t>
            </a:r>
            <a:r>
              <a:t> </a:t>
            </a:r>
          </a:p>
        </p:txBody>
      </p:sp>
      <p:sp>
        <p:nvSpPr>
          <p:cNvPr id="142" name="Shape 142"/>
          <p:cNvSpPr/>
          <p:nvPr/>
        </p:nvSpPr>
        <p:spPr>
          <a:xfrm>
            <a:off x="4056737" y="3051536"/>
            <a:ext cx="4891326" cy="7803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 locus of Behavior.</a:t>
            </a:r>
          </a:p>
        </p:txBody>
      </p:sp>
      <p:sp>
        <p:nvSpPr>
          <p:cNvPr id="143" name="Shape 143"/>
          <p:cNvSpPr/>
          <p:nvPr/>
        </p:nvSpPr>
        <p:spPr>
          <a:xfrm>
            <a:off x="1038754" y="4140199"/>
            <a:ext cx="10927292" cy="7803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Found in the “bounded context” of a Domain.</a:t>
            </a:r>
          </a:p>
        </p:txBody>
      </p:sp>
      <p:sp>
        <p:nvSpPr>
          <p:cNvPr id="144" name="Shape 144"/>
          <p:cNvSpPr/>
          <p:nvPr/>
        </p:nvSpPr>
        <p:spPr>
          <a:xfrm>
            <a:off x="223035" y="5228863"/>
            <a:ext cx="12558730" cy="21519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Identified, and differentiated from other elements, strictly on the basis of what they do — what services they provide.</a:t>
            </a:r>
          </a:p>
        </p:txBody>
      </p:sp>
      <p:sp>
        <p:nvSpPr>
          <p:cNvPr id="145" name="Shape 145"/>
          <p:cNvSpPr/>
          <p:nvPr/>
        </p:nvSpPr>
        <p:spPr>
          <a:xfrm>
            <a:off x="2887088" y="7814036"/>
            <a:ext cx="7230624" cy="7803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autonomous and “composable”</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ph type="title"/>
          </p:nvPr>
        </p:nvSpPr>
        <p:spPr>
          <a:xfrm>
            <a:off x="1270000" y="203200"/>
            <a:ext cx="10464800" cy="1572419"/>
          </a:xfrm>
          <a:prstGeom prst="rect">
            <a:avLst/>
          </a:prstGeom>
        </p:spPr>
        <p:txBody>
          <a:bodyPr/>
          <a:lstStyle>
            <a:lvl1pPr>
              <a:defRPr sz="6400"/>
            </a:lvl1pPr>
          </a:lstStyle>
          <a:p>
            <a:pPr/>
            <a:r>
              <a:t>coupling and cohesion</a:t>
            </a:r>
          </a:p>
        </p:txBody>
      </p:sp>
      <p:sp>
        <p:nvSpPr>
          <p:cNvPr id="148" name="Shape 148"/>
          <p:cNvSpPr/>
          <p:nvPr/>
        </p:nvSpPr>
        <p:spPr>
          <a:xfrm>
            <a:off x="1362094" y="1628631"/>
            <a:ext cx="10280612" cy="1238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600"/>
            </a:lvl1pPr>
          </a:lstStyle>
          <a:p>
            <a:pPr/>
            <a:r>
              <a:t>Determining which services should be ‘packaged’ in an individual micro-service provider.</a:t>
            </a:r>
          </a:p>
        </p:txBody>
      </p:sp>
      <p:sp>
        <p:nvSpPr>
          <p:cNvPr id="149" name="Shape 149"/>
          <p:cNvSpPr/>
          <p:nvPr/>
        </p:nvSpPr>
        <p:spPr>
          <a:xfrm>
            <a:off x="756821" y="2803381"/>
            <a:ext cx="4735810" cy="683923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Cohesion</a:t>
            </a:r>
          </a:p>
          <a:p>
            <a:pPr algn="l">
              <a:defRPr sz="3600">
                <a:solidFill>
                  <a:srgbClr val="FF2600"/>
                </a:solidFill>
              </a:defRPr>
            </a:pPr>
            <a:r>
              <a:t> </a:t>
            </a:r>
            <a:r>
              <a:rPr>
                <a:latin typeface="Chalkduster"/>
                <a:ea typeface="Chalkduster"/>
                <a:cs typeface="Chalkduster"/>
                <a:sym typeface="Chalkduster"/>
              </a:rPr>
              <a:t>- coincidental</a:t>
            </a:r>
            <a:endParaRPr>
              <a:latin typeface="Chalkduster"/>
              <a:ea typeface="Chalkduster"/>
              <a:cs typeface="Chalkduster"/>
              <a:sym typeface="Chalkduster"/>
            </a:endParaRPr>
          </a:p>
          <a:p>
            <a:pPr algn="l">
              <a:defRPr sz="3600">
                <a:solidFill>
                  <a:srgbClr val="FF2600"/>
                </a:solidFill>
                <a:latin typeface="Chalkduster"/>
                <a:ea typeface="Chalkduster"/>
                <a:cs typeface="Chalkduster"/>
                <a:sym typeface="Chalkduster"/>
              </a:defRPr>
            </a:pPr>
            <a:r>
              <a:t> - logical</a:t>
            </a:r>
          </a:p>
          <a:p>
            <a:pPr algn="l">
              <a:defRPr sz="3600">
                <a:solidFill>
                  <a:srgbClr val="FF2600"/>
                </a:solidFill>
                <a:latin typeface="Chalkduster"/>
                <a:ea typeface="Chalkduster"/>
                <a:cs typeface="Chalkduster"/>
                <a:sym typeface="Chalkduster"/>
              </a:defRPr>
            </a:pPr>
            <a:r>
              <a:t> - temporal</a:t>
            </a:r>
          </a:p>
          <a:p>
            <a:pPr algn="l">
              <a:defRPr sz="3600">
                <a:solidFill>
                  <a:srgbClr val="FF2600"/>
                </a:solidFill>
                <a:latin typeface="Chalkduster"/>
                <a:ea typeface="Chalkduster"/>
                <a:cs typeface="Chalkduster"/>
                <a:sym typeface="Chalkduster"/>
              </a:defRPr>
            </a:pPr>
            <a:r>
              <a:t> - procedural</a:t>
            </a:r>
          </a:p>
          <a:p>
            <a:pPr algn="l">
              <a:defRPr sz="3600">
                <a:solidFill>
                  <a:srgbClr val="FF2600"/>
                </a:solidFill>
                <a:latin typeface="Chalkduster"/>
                <a:ea typeface="Chalkduster"/>
                <a:cs typeface="Chalkduster"/>
                <a:sym typeface="Chalkduster"/>
              </a:defRPr>
            </a:pPr>
            <a:r>
              <a:t> - informational</a:t>
            </a:r>
          </a:p>
          <a:p>
            <a:pPr algn="l">
              <a:defRPr sz="3600">
                <a:solidFill>
                  <a:srgbClr val="FF2600"/>
                </a:solidFill>
                <a:latin typeface="Chalkduster"/>
                <a:ea typeface="Chalkduster"/>
                <a:cs typeface="Chalkduster"/>
                <a:sym typeface="Chalkduster"/>
              </a:defRPr>
            </a:pPr>
            <a:r>
              <a:t>   </a:t>
            </a:r>
            <a:r>
              <a:rPr sz="2400"/>
              <a:t>e.g. mainstream OOP</a:t>
            </a:r>
          </a:p>
          <a:p>
            <a:pPr algn="l">
              <a:defRPr sz="3600">
                <a:solidFill>
                  <a:srgbClr val="FF2600"/>
                </a:solidFill>
                <a:latin typeface="Chalkduster"/>
                <a:ea typeface="Chalkduster"/>
                <a:cs typeface="Chalkduster"/>
                <a:sym typeface="Chalkduster"/>
              </a:defRPr>
            </a:pPr>
            <a:r>
              <a:t> - sequential</a:t>
            </a:r>
          </a:p>
          <a:p>
            <a:pPr algn="l">
              <a:defRPr sz="3600">
                <a:solidFill>
                  <a:srgbClr val="FF2600"/>
                </a:solidFill>
                <a:latin typeface="Chalkduster"/>
                <a:ea typeface="Chalkduster"/>
                <a:cs typeface="Chalkduster"/>
                <a:sym typeface="Chalkduster"/>
              </a:defRPr>
            </a:pPr>
            <a:r>
              <a:t> - functional</a:t>
            </a:r>
          </a:p>
          <a:p>
            <a:pPr algn="l">
              <a:defRPr sz="3600">
                <a:solidFill>
                  <a:srgbClr val="FF2600"/>
                </a:solidFill>
              </a:defRPr>
            </a:pPr>
            <a:r>
              <a:t> </a:t>
            </a:r>
            <a:r>
              <a:rPr>
                <a:solidFill>
                  <a:srgbClr val="00F900"/>
                </a:solidFill>
              </a:rPr>
              <a:t>- anthropomorphic</a:t>
            </a:r>
          </a:p>
        </p:txBody>
      </p:sp>
      <p:sp>
        <p:nvSpPr>
          <p:cNvPr id="150" name="Shape 150"/>
          <p:cNvSpPr/>
          <p:nvPr/>
        </p:nvSpPr>
        <p:spPr>
          <a:xfrm>
            <a:off x="6298332" y="2885594"/>
            <a:ext cx="6273721" cy="5862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Coupling</a:t>
            </a:r>
          </a:p>
          <a:p>
            <a:pPr algn="l"/>
            <a:r>
              <a:t> </a:t>
            </a:r>
            <a:r>
              <a:rPr sz="3200">
                <a:solidFill>
                  <a:srgbClr val="FF2600"/>
                </a:solidFill>
                <a:latin typeface="Chalkduster"/>
                <a:ea typeface="Chalkduster"/>
                <a:cs typeface="Chalkduster"/>
                <a:sym typeface="Chalkduster"/>
              </a:rPr>
              <a:t>- Content (pathological)</a:t>
            </a:r>
            <a:endParaRPr sz="3200">
              <a:solidFill>
                <a:srgbClr val="FF2600"/>
              </a:solidFill>
              <a:latin typeface="Chalkduster"/>
              <a:ea typeface="Chalkduster"/>
              <a:cs typeface="Chalkduster"/>
              <a:sym typeface="Chalkduster"/>
            </a:endParaRPr>
          </a:p>
          <a:p>
            <a:pPr>
              <a:defRPr sz="2400">
                <a:solidFill>
                  <a:srgbClr val="FF2600"/>
                </a:solidFill>
                <a:latin typeface="Chalkduster"/>
                <a:ea typeface="Chalkduster"/>
                <a:cs typeface="Chalkduster"/>
                <a:sym typeface="Chalkduster"/>
              </a:defRPr>
            </a:pPr>
            <a:r>
              <a:t>e.g. friends, dot-notation, inheritance</a:t>
            </a:r>
          </a:p>
          <a:p>
            <a:pPr algn="l">
              <a:defRPr sz="3200">
                <a:solidFill>
                  <a:srgbClr val="FF2600"/>
                </a:solidFill>
                <a:latin typeface="Chalkduster"/>
                <a:ea typeface="Chalkduster"/>
                <a:cs typeface="Chalkduster"/>
                <a:sym typeface="Chalkduster"/>
              </a:defRPr>
            </a:pPr>
            <a:r>
              <a:t> - Common</a:t>
            </a:r>
          </a:p>
          <a:p>
            <a:pPr algn="l">
              <a:defRPr sz="3200">
                <a:solidFill>
                  <a:srgbClr val="FF2600"/>
                </a:solidFill>
                <a:latin typeface="Chalkduster"/>
                <a:ea typeface="Chalkduster"/>
                <a:cs typeface="Chalkduster"/>
                <a:sym typeface="Chalkduster"/>
              </a:defRPr>
            </a:pPr>
            <a:r>
              <a:t> - External</a:t>
            </a:r>
          </a:p>
          <a:p>
            <a:pPr algn="l">
              <a:defRPr sz="3200">
                <a:solidFill>
                  <a:srgbClr val="FF2600"/>
                </a:solidFill>
                <a:latin typeface="Chalkduster"/>
                <a:ea typeface="Chalkduster"/>
                <a:cs typeface="Chalkduster"/>
                <a:sym typeface="Chalkduster"/>
              </a:defRPr>
            </a:pPr>
            <a:r>
              <a:t> - Control (Temporal)</a:t>
            </a:r>
          </a:p>
          <a:p>
            <a:pPr algn="l">
              <a:defRPr sz="3200">
                <a:solidFill>
                  <a:srgbClr val="FF2600"/>
                </a:solidFill>
                <a:latin typeface="Chalkduster"/>
                <a:ea typeface="Chalkduster"/>
                <a:cs typeface="Chalkduster"/>
                <a:sym typeface="Chalkduster"/>
              </a:defRPr>
            </a:pPr>
            <a:r>
              <a:t> - Stamp</a:t>
            </a:r>
          </a:p>
          <a:p>
            <a:pPr algn="l">
              <a:defRPr sz="3200"/>
            </a:pPr>
            <a:r>
              <a:t> </a:t>
            </a:r>
            <a:r>
              <a:rPr>
                <a:solidFill>
                  <a:srgbClr val="00F900"/>
                </a:solidFill>
              </a:rPr>
              <a:t>- Data (OK if minimal)</a:t>
            </a:r>
            <a:endParaRPr>
              <a:solidFill>
                <a:srgbClr val="00F900"/>
              </a:solidFill>
            </a:endParaRPr>
          </a:p>
          <a:p>
            <a:pPr algn="l">
              <a:defRPr sz="3200">
                <a:solidFill>
                  <a:srgbClr val="00F900"/>
                </a:solidFill>
              </a:defRPr>
            </a:pPr>
            <a:r>
              <a:t> - Message</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title"/>
          </p:nvPr>
        </p:nvSpPr>
        <p:spPr>
          <a:xfrm>
            <a:off x="1270000" y="203200"/>
            <a:ext cx="10464800" cy="1612801"/>
          </a:xfrm>
          <a:prstGeom prst="rect">
            <a:avLst/>
          </a:prstGeom>
        </p:spPr>
        <p:txBody>
          <a:bodyPr/>
          <a:lstStyle>
            <a:lvl1pPr>
              <a:defRPr sz="7000"/>
            </a:lvl1pPr>
          </a:lstStyle>
          <a:p>
            <a:pPr/>
            <a:r>
              <a:t>anthropomorphic cohesion</a:t>
            </a:r>
          </a:p>
        </p:txBody>
      </p:sp>
      <p:sp>
        <p:nvSpPr>
          <p:cNvPr id="153" name="Shape 153"/>
          <p:cNvSpPr/>
          <p:nvPr/>
        </p:nvSpPr>
        <p:spPr>
          <a:xfrm>
            <a:off x="1427985" y="3115036"/>
            <a:ext cx="10148831" cy="35235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If I am a service provider, like one of those identified in exercise one, what am I willing to do, what am I capable of doing, and what is the least amount of work I need to take on?</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title"/>
          </p:nvPr>
        </p:nvSpPr>
        <p:spPr>
          <a:prstGeom prst="rect">
            <a:avLst/>
          </a:prstGeom>
        </p:spPr>
        <p:txBody>
          <a:bodyPr/>
          <a:lstStyle>
            <a:lvl1pPr>
              <a:defRPr sz="6000"/>
            </a:lvl1pPr>
          </a:lstStyle>
          <a:p>
            <a:pPr/>
            <a:r>
              <a:t>Basic Design of a micro-service provider (MSP)</a:t>
            </a:r>
          </a:p>
        </p:txBody>
      </p:sp>
      <p:sp>
        <p:nvSpPr>
          <p:cNvPr id="156" name="Shape 156"/>
          <p:cNvSpPr/>
          <p:nvPr>
            <p:ph type="body" idx="1"/>
          </p:nvPr>
        </p:nvSpPr>
        <p:spPr>
          <a:prstGeom prst="rect">
            <a:avLst/>
          </a:prstGeom>
        </p:spPr>
        <p:txBody>
          <a:bodyPr/>
          <a:lstStyle/>
          <a:p>
            <a:pPr>
              <a:buBlip>
                <a:blip r:embed="rId2"/>
              </a:buBlip>
            </a:pPr>
            <a:r>
              <a:t>What I am willing to do — list of services I can provide</a:t>
            </a:r>
          </a:p>
          <a:p>
            <a:pPr>
              <a:buBlip>
                <a:blip r:embed="rId2"/>
              </a:buBlip>
            </a:pPr>
            <a:r>
              <a:t>What I need to know in order to do them - list of information items</a:t>
            </a:r>
          </a:p>
          <a:p>
            <a:pPr>
              <a:buBlip>
                <a:blip r:embed="rId2"/>
              </a:buBlip>
            </a:pPr>
            <a:r>
              <a:t>How you can ask for a service and what I will provide you — protocol</a:t>
            </a:r>
          </a:p>
          <a:p>
            <a:pPr>
              <a:buBlip>
                <a:blip r:embed="rId2"/>
              </a:buBlip>
            </a:pPr>
            <a:r>
              <a:t>Events, changes in myself, that I am willing to share with others.</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2.jpeg"/></Relationships>

</file>

<file path=ppt/theme/_rels/theme2.xml.rels><?xml version="1.0" encoding="UTF-8" standalone="yes"?><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xmlns:r="http://schemas.openxmlformats.org/officeDocument/2006/relationships"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board"/>
        <a:ea typeface="Chalkboard"/>
        <a:cs typeface="Chalkboard"/>
      </a:majorFont>
      <a:minorFont>
        <a:latin typeface="Chalkboard"/>
        <a:ea typeface="Chalkboard"/>
        <a:cs typeface="Chalkboard"/>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63500" dist="25400" dir="2700000">
                <a:srgbClr val="000000">
                  <a:alpha val="70000"/>
                </a:srgbClr>
              </a:outerShdw>
            </a:effectLst>
            <a:uFillTx/>
            <a:latin typeface="+mn-lt"/>
            <a:ea typeface="+mn-ea"/>
            <a:cs typeface="+mn-cs"/>
            <a:sym typeface="Chalkboar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board"/>
        <a:ea typeface="Chalkboard"/>
        <a:cs typeface="Chalkboard"/>
      </a:majorFont>
      <a:minorFont>
        <a:latin typeface="Chalkboard"/>
        <a:ea typeface="Chalkboard"/>
        <a:cs typeface="Chalkboard"/>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63500" dist="25400" dir="2700000">
                <a:srgbClr val="000000">
                  <a:alpha val="70000"/>
                </a:srgbClr>
              </a:outerShdw>
            </a:effectLst>
            <a:uFillTx/>
            <a:latin typeface="+mn-lt"/>
            <a:ea typeface="+mn-ea"/>
            <a:cs typeface="+mn-cs"/>
            <a:sym typeface="Chalkboar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boar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